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66" r:id="rId13"/>
    <p:sldId id="272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3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183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EE"/>
          </a:solidFill>
          <a:ln w="12700">
            <a:solidFill>
              <a:srgbClr val="FFF8E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502920" y="6565392"/>
            <a:ext cx="11155680" cy="0"/>
          </a:xfrm>
          <a:prstGeom prst="line">
            <a:avLst/>
          </a:prstGeom>
          <a:noFill/>
          <a:ln w="12700">
            <a:solidFill>
              <a:srgbClr val="FFD166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tqOers0tWv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0pvUY3pBen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Nhxdwo1Y2Z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CEzpBtGO5O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4Hgmfkg-UT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EF3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friendly_colorful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423678"/>
            <a:ext cx="5257800" cy="295908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86868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7A5F"/>
                </a:solidFill>
              </a:rPr>
              <a:t>Educación emocional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58368" y="1417320"/>
            <a:ext cx="5257800" cy="2057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2D3142"/>
                </a:solidFill>
              </a:rPr>
              <a:t>Siento,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2D3142"/>
                </a:solidFill>
              </a:rPr>
              <a:t>lo cuento,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2D3142"/>
                </a:solidFill>
              </a:rPr>
              <a:t>lo cuido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713232" y="3703320"/>
            <a:ext cx="51663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2800" dirty="0">
                <a:solidFill>
                  <a:srgbClr val="5C6070"/>
                </a:solidFill>
              </a:rPr>
              <a:t>4.º 5.º y 6.º de Primaria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3108960" y="4732020"/>
            <a:ext cx="2203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Con vídeos y dinámica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Día 1 · ¿Qué son las emociones?</a:t>
            </a:r>
            <a:endParaRPr lang="en-US" sz="3000" dirty="0"/>
          </a:p>
        </p:txBody>
      </p:sp>
      <p:pic>
        <p:nvPicPr>
          <p:cNvPr id="5" name="Image 0" descr="/mnt/data/a_bright_friendly_colorful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216666"/>
            <a:ext cx="4206240" cy="23672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600200"/>
            <a:ext cx="6217920" cy="1874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D3142"/>
                </a:solidFill>
              </a:rPr>
              <a:t>• Las emociones son señales: nos avisan de algo importante.
• No hay emociones “malas”: todas tienen una función.
• Cuanto mejor las nombro, mejor puedo explicarme.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77240" y="3886200"/>
            <a:ext cx="5440680" cy="1005840"/>
          </a:xfrm>
          <a:prstGeom prst="roundRect">
            <a:avLst>
              <a:gd name="adj" fmla="val 14545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05840" y="4050792"/>
            <a:ext cx="49834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Pregunta rápida: ¿qué emoción has sentido hoy al llegar al colegio?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777240" y="5166360"/>
            <a:ext cx="3474720" cy="438912"/>
          </a:xfrm>
          <a:prstGeom prst="roundRect">
            <a:avLst>
              <a:gd name="adj" fmla="val 25000"/>
            </a:avLst>
          </a:prstGeom>
          <a:solidFill>
            <a:srgbClr val="3D5A80"/>
          </a:solidFill>
          <a:ln w="12700">
            <a:solidFill>
              <a:srgbClr val="3D5A8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>
            <a:hlinkClick r:id="rId4"/>
          </p:cNvPr>
          <p:cNvSpPr/>
          <p:nvPr/>
        </p:nvSpPr>
        <p:spPr>
          <a:xfrm>
            <a:off x="941832" y="5285232"/>
            <a:ext cx="3145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Vídeo breve: ¿Qué son las emociones?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dinámica: semáforo emocional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Cada alumno responde con un color y una palabra</a:t>
            </a:r>
            <a:endParaRPr lang="en-US" sz="1300" dirty="0"/>
          </a:p>
        </p:txBody>
      </p:sp>
      <p:pic>
        <p:nvPicPr>
          <p:cNvPr id="5" name="Image 0" descr="/mnt/data/wide_cozy_colorful_flat_clean_vector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0" y="1389442"/>
            <a:ext cx="4892040" cy="275323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31520" y="1691640"/>
            <a:ext cx="2468880" cy="393192"/>
          </a:xfrm>
          <a:prstGeom prst="roundRect">
            <a:avLst>
              <a:gd name="adj" fmla="val 23256"/>
            </a:avLst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841248" y="1778508"/>
            <a:ext cx="2249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VERDE: estoy bien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731520" y="2331720"/>
            <a:ext cx="2788920" cy="393192"/>
          </a:xfrm>
          <a:prstGeom prst="roundRect">
            <a:avLst>
              <a:gd name="adj" fmla="val 23256"/>
            </a:avLst>
          </a:prstGeom>
          <a:solidFill>
            <a:srgbClr val="F2CC8F"/>
          </a:solidFill>
          <a:ln w="12700">
            <a:solidFill>
              <a:srgbClr val="F2CC8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841248" y="2418588"/>
            <a:ext cx="2569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AMARILLO: estoy regular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31520" y="2971800"/>
            <a:ext cx="2697480" cy="393192"/>
          </a:xfrm>
          <a:prstGeom prst="roundRect">
            <a:avLst>
              <a:gd name="adj" fmla="val 23256"/>
            </a:avLst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/>
          <p:nvPr/>
        </p:nvSpPr>
        <p:spPr>
          <a:xfrm>
            <a:off x="841248" y="3058668"/>
            <a:ext cx="2478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ROJO: necesito parar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868680" y="3886200"/>
            <a:ext cx="507492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D3142"/>
                </a:solidFill>
              </a:rPr>
              <a:t>• Escribo una palabra en un pósit.
• La comparto si quiero.
• El grupo escucha sin reírse ni juzgar.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68680" y="5440680"/>
            <a:ext cx="5120640" cy="640080"/>
          </a:xfrm>
          <a:prstGeom prst="roundRect">
            <a:avLst>
              <a:gd name="adj" fmla="val 2285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1097280" y="5605272"/>
            <a:ext cx="4663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Cierre: “Hoy me llevo la idea de que sentir es normal”.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Día 2 · Contar cómo me siento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La emoción sale mejor cuando uso palabras claras</a:t>
            </a:r>
            <a:endParaRPr lang="en-US" sz="1300" dirty="0"/>
          </a:p>
        </p:txBody>
      </p:sp>
      <p:pic>
        <p:nvPicPr>
          <p:cNvPr id="5" name="Image 0" descr="/mnt/data/wide_warm_friendly_cartoon_illustration_scene_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146486"/>
            <a:ext cx="5349240" cy="30105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1536192"/>
            <a:ext cx="5166360" cy="2240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No es lo mismo decir “déjame” que “necesito estar tranquilo un momento”.
• Hablar desde el “yo” evita culpar a los demás.
• Contar lo que siento también ayuda a que me comprendan.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822960" y="4251960"/>
            <a:ext cx="4846320" cy="749808"/>
          </a:xfrm>
          <a:prstGeom prst="roundRect">
            <a:avLst>
              <a:gd name="adj" fmla="val 19512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51560" y="4416552"/>
            <a:ext cx="438912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Frase útil: “Me siento… cuando… y necesito…”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Practicamos: cambia la frase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Pasamos de reacción a comunicación</a:t>
            </a:r>
            <a:endParaRPr lang="en-US" sz="1300" dirty="0"/>
          </a:p>
        </p:txBody>
      </p:sp>
      <p:pic>
        <p:nvPicPr>
          <p:cNvPr id="5" name="Image 0" descr="/mnt/data/wide_warm_friendly_cartoon_illustration_scene_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252392"/>
            <a:ext cx="4160520" cy="234153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1463040"/>
            <a:ext cx="1417320" cy="393192"/>
          </a:xfrm>
          <a:prstGeom prst="roundRect">
            <a:avLst>
              <a:gd name="adj" fmla="val 23256"/>
            </a:avLst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932688" y="1549908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En vez de…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395728" y="1490472"/>
            <a:ext cx="4023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D3142"/>
                </a:solidFill>
              </a:rPr>
              <a:t>“¡Siempre me molestas!”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2960" y="2221992"/>
            <a:ext cx="1417320" cy="393192"/>
          </a:xfrm>
          <a:prstGeom prst="roundRect">
            <a:avLst>
              <a:gd name="adj" fmla="val 23256"/>
            </a:avLst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932688" y="2308860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Puedo decir…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2395728" y="2249424"/>
            <a:ext cx="4023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D3142"/>
                </a:solidFill>
              </a:rPr>
              <a:t>“Me siento agobiado; necesito espacio”.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22960" y="2980944"/>
            <a:ext cx="1417320" cy="393192"/>
          </a:xfrm>
          <a:prstGeom prst="roundRect">
            <a:avLst>
              <a:gd name="adj" fmla="val 23256"/>
            </a:avLst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932688" y="3067812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En vez de…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2395728" y="3008376"/>
            <a:ext cx="4023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D3142"/>
                </a:solidFill>
              </a:rPr>
              <a:t>“No quiero jugar contigo”.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822960" y="3739896"/>
            <a:ext cx="1417320" cy="393192"/>
          </a:xfrm>
          <a:prstGeom prst="roundRect">
            <a:avLst>
              <a:gd name="adj" fmla="val 23256"/>
            </a:avLst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3"/>
          <p:cNvSpPr/>
          <p:nvPr/>
        </p:nvSpPr>
        <p:spPr>
          <a:xfrm>
            <a:off x="932688" y="3826764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Puedo decir…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2395728" y="3767328"/>
            <a:ext cx="40233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D3142"/>
                </a:solidFill>
              </a:rPr>
              <a:t>“Ahora prefiero descansar; luego hablamos”.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914400" y="4800600"/>
            <a:ext cx="5943600" cy="822960"/>
          </a:xfrm>
          <a:prstGeom prst="roundRect">
            <a:avLst>
              <a:gd name="adj" fmla="val 17778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/>
          <p:nvPr/>
        </p:nvSpPr>
        <p:spPr>
          <a:xfrm>
            <a:off x="1143000" y="4965192"/>
            <a:ext cx="5486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Reto final: inventa una frase “yo siento…” para una situación real.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Día 3 · Regular no es esconder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Gestionar una emoción es decidir qué hago con ella</a:t>
            </a:r>
            <a:endParaRPr lang="en-US" sz="1300" dirty="0"/>
          </a:p>
        </p:txBody>
      </p:sp>
      <p:pic>
        <p:nvPicPr>
          <p:cNvPr id="5" name="Image 0" descr="/mnt/data/wide_cozy_colorful_flat_clean_vector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0" y="1222299"/>
            <a:ext cx="4754880" cy="26760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508760"/>
            <a:ext cx="534924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950" dirty="0">
                <a:solidFill>
                  <a:srgbClr val="2D3142"/>
                </a:solidFill>
              </a:rPr>
              <a:t>• Puedo estar enfadado sin hacer daño.
• Puedo tener miedo y pedir ayuda.
• Puedo estar triste y necesitar compañía.</a:t>
            </a:r>
            <a:endParaRPr lang="en-US" sz="1950" dirty="0"/>
          </a:p>
        </p:txBody>
      </p:sp>
      <p:sp>
        <p:nvSpPr>
          <p:cNvPr id="7" name="Shape 4"/>
          <p:cNvSpPr/>
          <p:nvPr/>
        </p:nvSpPr>
        <p:spPr>
          <a:xfrm>
            <a:off x="868680" y="3749040"/>
            <a:ext cx="5212080" cy="1143000"/>
          </a:xfrm>
          <a:prstGeom prst="roundRect">
            <a:avLst>
              <a:gd name="adj" fmla="val 12800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97280" y="3913632"/>
            <a:ext cx="47548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Técnica 3–2–1: respiro 3 veces · cuento 2 cosas que veo · digo 1 cosa que necesito.</a:t>
            </a:r>
            <a:endParaRPr lang="en-US" sz="2100" dirty="0"/>
          </a:p>
        </p:txBody>
      </p:sp>
      <p:sp>
        <p:nvSpPr>
          <p:cNvPr id="10" name="Text 7">
            <a:hlinkClick r:id="rId4"/>
          </p:cNvPr>
          <p:cNvSpPr/>
          <p:nvPr/>
        </p:nvSpPr>
        <p:spPr>
          <a:xfrm>
            <a:off x="1033272" y="5376672"/>
            <a:ext cx="3099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Vídeo: </a:t>
            </a:r>
            <a:r>
              <a:rPr lang="en-US" sz="1050" b="1" u="sng" dirty="0" err="1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autorregulación</a:t>
            </a:r>
            <a:r>
              <a:rPr lang="en-US" sz="1050" b="1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en-US" sz="1050" b="1" u="sng" dirty="0" err="1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emocional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23B9986-529F-EB33-F768-673E8F5FAD21}"/>
              </a:ext>
            </a:extLst>
          </p:cNvPr>
          <p:cNvSpPr txBox="1"/>
          <p:nvPr/>
        </p:nvSpPr>
        <p:spPr>
          <a:xfrm>
            <a:off x="5464534" y="5467317"/>
            <a:ext cx="6102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https://www.youtube.com/watch?v=Gc2xwBcsuY8&amp;t=164s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Caja de herramientas para calmarme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Elijo una estrategia antes de actuar</a:t>
            </a:r>
            <a:endParaRPr lang="en-US" sz="1300" dirty="0"/>
          </a:p>
        </p:txBody>
      </p:sp>
      <p:pic>
        <p:nvPicPr>
          <p:cNvPr id="5" name="Image 0" descr="/mnt/data/wide_cozy_colorful_flat_clean_vector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1376686"/>
            <a:ext cx="4206240" cy="23672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417320"/>
            <a:ext cx="5715000" cy="2926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Respirar como si oliera una flor
• Beber agua despacio
• Pedir un minuto fuera del grupo
• Escribir lo que me pasa
• Hablar con un adulto de confianza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868680" y="5074920"/>
            <a:ext cx="5212080" cy="777240"/>
          </a:xfrm>
          <a:prstGeom prst="roundRect">
            <a:avLst>
              <a:gd name="adj" fmla="val 18824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97280" y="5239512"/>
            <a:ext cx="47548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Elige una: ¿cuál vas a probar esta semana?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Día 4 · ¿A quién puedo acudir?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Pedir ayuda es una forma valiente de cuidarme</a:t>
            </a:r>
            <a:endParaRPr lang="en-US" sz="1300" dirty="0"/>
          </a:p>
        </p:txBody>
      </p:sp>
      <p:pic>
        <p:nvPicPr>
          <p:cNvPr id="5" name="Image 0" descr="/mnt/data/a_warm_friendly_inclusive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061850"/>
            <a:ext cx="5715000" cy="32163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12648" y="1370750"/>
            <a:ext cx="516636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Si me encuentro mal, no tengo que resolverlo solo.
• Puedo acudir a familia, tutor/a, profesorado, orientación o dirección.
• Si un compañero lo pasa mal, aviso a un adulto: no es chivarse, es cuidar.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48640" y="3492062"/>
            <a:ext cx="4983480" cy="868680"/>
          </a:xfrm>
          <a:prstGeom prst="roundRect">
            <a:avLst>
              <a:gd name="adj" fmla="val 16842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777240" y="3574111"/>
            <a:ext cx="45262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Frase de ayuda: “Necesito hablar con alguien. No me siento bien”.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15C949E6-BD85-01DD-716A-32BF468FDD9D}"/>
              </a:ext>
            </a:extLst>
          </p:cNvPr>
          <p:cNvSpPr txBox="1"/>
          <p:nvPr/>
        </p:nvSpPr>
        <p:spPr>
          <a:xfrm>
            <a:off x="943223" y="4446191"/>
            <a:ext cx="8548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Cuando no estoy bien: pedir ayuda y ayudar a otros</a:t>
            </a:r>
            <a:r>
              <a:rPr lang="es-ES" dirty="0"/>
              <a:t/>
            </a:r>
            <a:br>
              <a:rPr lang="es-ES" dirty="0"/>
            </a:br>
            <a:r>
              <a:rPr lang="es-ES" b="1" dirty="0"/>
              <a:t>“Pedir ayuda es de valientes”</a:t>
            </a:r>
            <a:r>
              <a:rPr lang="es-ES" dirty="0"/>
              <a:t>, de Smile and Learn.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Mapa de apoyo de mi colegio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Quién me puede ayudar y para qué</a:t>
            </a:r>
            <a:endParaRPr lang="en-US" sz="1300" dirty="0"/>
          </a:p>
        </p:txBody>
      </p:sp>
      <p:pic>
        <p:nvPicPr>
          <p:cNvPr id="5" name="Image 0" descr="/mnt/data/a_warm_friendly_inclusive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288117"/>
            <a:ext cx="4114800" cy="231580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417320"/>
            <a:ext cx="6126480" cy="3063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D3142"/>
                </a:solidFill>
              </a:rPr>
              <a:t>• Tutor/a: cuando necesito hablar de clase, convivencia o grupo.
• Orientación: cuando algo me preocupa mucho o se repite.
• Profesorado: cuando necesito resolver un conflicto o pedir calma.
• Familia: cuando necesito seguridad, escucha y acompañamiento.</a:t>
            </a:r>
            <a:endParaRPr lang="en-US" sz="172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070C2B2-CC95-C769-E88C-6CE418839D34}"/>
              </a:ext>
            </a:extLst>
          </p:cNvPr>
          <p:cNvSpPr txBox="1"/>
          <p:nvPr/>
        </p:nvSpPr>
        <p:spPr>
          <a:xfrm>
            <a:off x="628153" y="4596239"/>
            <a:ext cx="104837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Vamos a lanzar una pregunta muy sencilla: </a:t>
            </a:r>
            <a:r>
              <a:rPr lang="es-ES" b="1" dirty="0"/>
              <a:t>“Si mañana tienes un problema que no puedes solucionar tú solo, ¿a qué tres personas podrías acudir?”</a:t>
            </a:r>
            <a:r>
              <a:rPr lang="es-ES" dirty="0"/>
              <a:t> Incluso pueden escribir tres nombres de forma privada en un papel: </a:t>
            </a:r>
            <a:r>
              <a:rPr lang="es-ES" i="1" dirty="0"/>
              <a:t>una persona de mi familia, una persona del colegio y otra persona de confianza</a:t>
            </a:r>
            <a:r>
              <a:rPr lang="es-ES" dirty="0"/>
              <a:t>.</a:t>
            </a:r>
          </a:p>
          <a:p>
            <a:pPr>
              <a:buNone/>
            </a:pPr>
            <a:r>
              <a:rPr lang="es-ES" dirty="0"/>
              <a:t>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92ACC78-378D-1678-FD8E-6F0C3F0FB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18" y="160476"/>
            <a:ext cx="11310730" cy="653704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668839C-3FB0-6057-E70E-DA481C6D2FE2}"/>
              </a:ext>
            </a:extLst>
          </p:cNvPr>
          <p:cNvSpPr txBox="1"/>
          <p:nvPr/>
        </p:nvSpPr>
        <p:spPr>
          <a:xfrm>
            <a:off x="4522305" y="5019261"/>
            <a:ext cx="71164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“Pedir ayuda no significa que no puedas: significa que sabes cuándo no tienes que hacerlo solo.”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728787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5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Día 5 · Empatizar para ayudar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La empatía no es arreglarlo todo: es acercarse bien</a:t>
            </a:r>
            <a:endParaRPr lang="en-US" sz="1300" dirty="0"/>
          </a:p>
        </p:txBody>
      </p:sp>
      <p:pic>
        <p:nvPicPr>
          <p:cNvPr id="5" name="Image 0" descr="/mnt/data/wide_colorful_friendly_cartoon_illustration_s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090772"/>
            <a:ext cx="5303520" cy="29848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600200"/>
            <a:ext cx="52578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Miro: ¿qué señales veo en la otra persona?
• Escucho: no interrumpo ni me burlo.
• Pregunto: “¿Quieres que te ayude o prefieres estar tranquilo?”.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777240" y="4919472"/>
            <a:ext cx="3566160" cy="438912"/>
          </a:xfrm>
          <a:prstGeom prst="roundRect">
            <a:avLst>
              <a:gd name="adj" fmla="val 25000"/>
            </a:avLst>
          </a:prstGeom>
          <a:solidFill>
            <a:srgbClr val="3D5A80"/>
          </a:solidFill>
          <a:ln w="12700">
            <a:solidFill>
              <a:srgbClr val="3D5A8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>
            <a:hlinkClick r:id="rId4"/>
          </p:cNvPr>
          <p:cNvSpPr/>
          <p:nvPr/>
        </p:nvSpPr>
        <p:spPr>
          <a:xfrm>
            <a:off x="941832" y="5038344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Corto sobre empatía y solidaridad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5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reto: el botiquín de palabras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Palabras que curan, palabras que duelen</a:t>
            </a:r>
            <a:endParaRPr lang="en-US" sz="1300" dirty="0"/>
          </a:p>
        </p:txBody>
      </p:sp>
      <p:pic>
        <p:nvPicPr>
          <p:cNvPr id="5" name="Image 0" descr="/mnt/data/wide_colorful_friendly_cartoon_illustration_s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218047"/>
            <a:ext cx="4526280" cy="254738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1508760"/>
            <a:ext cx="1325880" cy="393192"/>
          </a:xfrm>
          <a:prstGeom prst="roundRect">
            <a:avLst>
              <a:gd name="adj" fmla="val 23256"/>
            </a:avLst>
          </a:prstGeom>
          <a:solidFill>
            <a:srgbClr val="81B29A"/>
          </a:solidFill>
          <a:ln w="12700">
            <a:solidFill>
              <a:srgbClr val="81B29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932688" y="1595628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CURAN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14400" y="2029968"/>
            <a:ext cx="420624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D3142"/>
                </a:solidFill>
              </a:rPr>
              <a:t>• Estoy contigo.
• Gracias por contármelo.
• ¿Qué necesitas ahora?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822960" y="3675888"/>
            <a:ext cx="1325880" cy="393192"/>
          </a:xfrm>
          <a:prstGeom prst="roundRect">
            <a:avLst>
              <a:gd name="adj" fmla="val 23256"/>
            </a:avLst>
          </a:prstGeom>
          <a:solidFill>
            <a:srgbClr val="E07A5F"/>
          </a:solidFill>
          <a:ln w="12700">
            <a:solidFill>
              <a:srgbClr val="E07A5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932688" y="3762756"/>
            <a:ext cx="11064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DUELEN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914400" y="4187952"/>
            <a:ext cx="448056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D3142"/>
                </a:solidFill>
              </a:rPr>
              <a:t>• No es para tanto.
• Siempre estás igual.
• Eso es una tontería.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903720" y="4709160"/>
            <a:ext cx="3977640" cy="777240"/>
          </a:xfrm>
          <a:prstGeom prst="roundRect">
            <a:avLst>
              <a:gd name="adj" fmla="val 18824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/>
          <p:nvPr/>
        </p:nvSpPr>
        <p:spPr>
          <a:xfrm>
            <a:off x="7132320" y="4873752"/>
            <a:ext cx="35204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Cierre: “Puedo ayudar sin invadir”.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1C237E5-5613-D211-B966-BC56F1C55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E7AF749-2222-5585-AAF2-11738AA2024F}"/>
              </a:ext>
            </a:extLst>
          </p:cNvPr>
          <p:cNvSpPr txBox="1"/>
          <p:nvPr/>
        </p:nvSpPr>
        <p:spPr>
          <a:xfrm>
            <a:off x="3101009" y="4631635"/>
            <a:ext cx="794136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“Empatía no es sentir exactamente lo mismo que el otro; es intentar comprender cómo se siente y actuar teniendo eso en cuenta”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500917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40 MIN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TUTORÍA· El puente emocional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40 minutos para entrenar escucha, regulación y ayuda</a:t>
            </a:r>
            <a:endParaRPr lang="en-US" sz="1300" dirty="0"/>
          </a:p>
        </p:txBody>
      </p:sp>
      <p:pic>
        <p:nvPicPr>
          <p:cNvPr id="5" name="Image 0" descr="/mnt/data/wide_colorful_friendly_cartoon_illustration_s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535106"/>
            <a:ext cx="5349240" cy="30105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508760"/>
            <a:ext cx="480060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Objetivo: aprender a pasar de “me pasa algo” a “sé pedir ayuda y ofrecer ayuda”.
• Material: pósits, rotuladores y una hoja por grupo.
• Organización: grupos de 4 o 5 alumnos.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777240" y="4251960"/>
            <a:ext cx="4754880" cy="822960"/>
          </a:xfrm>
          <a:prstGeom prst="roundRect">
            <a:avLst>
              <a:gd name="adj" fmla="val 17778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05840" y="4416552"/>
            <a:ext cx="4297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Idea guía: cada emoción necesita un puente, no una pelea.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40 MIN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sz="3000" b="1" dirty="0" err="1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Escena</a:t>
            </a: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inicial: </a:t>
            </a:r>
          </a:p>
          <a:p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“la mochila invisible”</a:t>
            </a:r>
            <a:endParaRPr lang="en-US" sz="3000" dirty="0"/>
          </a:p>
        </p:txBody>
      </p:sp>
      <p:pic>
        <p:nvPicPr>
          <p:cNvPr id="5" name="Image 0" descr="/mnt/data/a_warm_friendly_inclusive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219" y="248153"/>
            <a:ext cx="7912336" cy="44530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417320"/>
            <a:ext cx="3297803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El profesor cuenta una situación: “Un compañero llega callado, se sienta solo y evita jugar”.
• Cada grupo escribe qué emociones podría sentir.
• No adivinamos ni etiquetamos: planteamos posibilidades.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1408" y="5091618"/>
            <a:ext cx="5166360" cy="822960"/>
          </a:xfrm>
          <a:prstGeom prst="roundRect">
            <a:avLst>
              <a:gd name="adj" fmla="val 17778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530352" y="5411658"/>
            <a:ext cx="4709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Pregunta: ¿qué señales vemos y qué NO sabemos todavía?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F351BB4-6596-AF52-75AF-35BCAE237713}"/>
              </a:ext>
            </a:extLst>
          </p:cNvPr>
          <p:cNvSpPr txBox="1"/>
          <p:nvPr/>
        </p:nvSpPr>
        <p:spPr>
          <a:xfrm>
            <a:off x="298174" y="4065104"/>
            <a:ext cx="3297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ver presentación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40 MIN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Construimos el puente</a:t>
            </a:r>
            <a:endParaRPr lang="en-US" sz="3000" dirty="0"/>
          </a:p>
        </p:txBody>
      </p:sp>
      <p:pic>
        <p:nvPicPr>
          <p:cNvPr id="5" name="Image 0" descr="/mnt/data/wide_colorful_friendly_cartoon_illustration_s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29425"/>
            <a:ext cx="4709160" cy="265031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691640"/>
            <a:ext cx="5303520" cy="2651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760" dirty="0">
                <a:solidFill>
                  <a:srgbClr val="2D3142"/>
                </a:solidFill>
              </a:rPr>
              <a:t>• Pieza 1: una frase para acercarme sin presionar.
• Pieza 2: una pregunta que ayude a hablar.
• Pieza 3: una acción concreta de apoyo.
• Pieza 4: cuándo avisar a un adulto.</a:t>
            </a:r>
            <a:endParaRPr lang="en-US" sz="1760" dirty="0"/>
          </a:p>
        </p:txBody>
      </p:sp>
      <p:sp>
        <p:nvSpPr>
          <p:cNvPr id="7" name="Shape 4"/>
          <p:cNvSpPr/>
          <p:nvPr/>
        </p:nvSpPr>
        <p:spPr>
          <a:xfrm>
            <a:off x="868680" y="4892040"/>
            <a:ext cx="5074920" cy="685800"/>
          </a:xfrm>
          <a:prstGeom prst="roundRect">
            <a:avLst>
              <a:gd name="adj" fmla="val 21333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97280" y="5056632"/>
            <a:ext cx="461772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Producto: cada grupo diseña su “puente” en una hoja.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40 MIN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Role-play: practicar sin hacer teatro raro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30352" y="1069848"/>
            <a:ext cx="539496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C6070"/>
                </a:solidFill>
              </a:rPr>
              <a:t>10 minutos · ensayar respuestas cuidadosas</a:t>
            </a:r>
            <a:endParaRPr lang="en-US" sz="1300" dirty="0"/>
          </a:p>
        </p:txBody>
      </p:sp>
      <p:pic>
        <p:nvPicPr>
          <p:cNvPr id="5" name="Image 0" descr="/mnt/data/wide_warm_friendly_cartoon_illustration_scene_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126607"/>
            <a:ext cx="4526280" cy="254738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2011680"/>
            <a:ext cx="548640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D3142"/>
                </a:solidFill>
              </a:rPr>
              <a:t>• Alumno A: “Me siento nervioso por un examen”.
• Alumno B: escucha y usa una frase del puente.
• Observadores: dicen una cosa que ha ayudado y una mejora.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868680" y="4343400"/>
            <a:ext cx="5166360" cy="731520"/>
          </a:xfrm>
          <a:prstGeom prst="roundRect">
            <a:avLst>
              <a:gd name="adj" fmla="val 20000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97280" y="4507992"/>
            <a:ext cx="47091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Norma: nadie imita ni ridiculiza emociones reales.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868680" y="5349240"/>
            <a:ext cx="2926080" cy="438912"/>
          </a:xfrm>
          <a:prstGeom prst="roundRect">
            <a:avLst>
              <a:gd name="adj" fmla="val 25000"/>
            </a:avLst>
          </a:prstGeom>
          <a:solidFill>
            <a:srgbClr val="3D5A80"/>
          </a:solidFill>
          <a:ln w="12700">
            <a:solidFill>
              <a:srgbClr val="3D5A8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>
            <a:hlinkClick r:id="rId4"/>
          </p:cNvPr>
          <p:cNvSpPr/>
          <p:nvPr/>
        </p:nvSpPr>
        <p:spPr>
          <a:xfrm>
            <a:off x="1033272" y="5468112"/>
            <a:ext cx="2596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Canción opcional: emociones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37744"/>
            <a:ext cx="2148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07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40 MIN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55321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D31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Cierre: compromiso emocional</a:t>
            </a:r>
            <a:endParaRPr lang="en-US" sz="3000" dirty="0"/>
          </a:p>
        </p:txBody>
      </p:sp>
      <p:pic>
        <p:nvPicPr>
          <p:cNvPr id="5" name="Image 0" descr="/mnt/data/a_bright_friendly_colorful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198058"/>
            <a:ext cx="4434840" cy="249592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407982"/>
            <a:ext cx="553212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D3142"/>
                </a:solidFill>
              </a:rPr>
              <a:t>• Escribo un compromiso personal: “Esta semana voy a…”.
• Lo guardo en la agenda o lo pego en el mural de clase.
• Cerramos con una ronda de una palabra: “me voy con…”.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868680" y="4251960"/>
            <a:ext cx="5349240" cy="868680"/>
          </a:xfrm>
          <a:prstGeom prst="roundRect">
            <a:avLst>
              <a:gd name="adj" fmla="val 16842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D166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5"/>
          <p:cNvSpPr/>
          <p:nvPr/>
        </p:nvSpPr>
        <p:spPr>
          <a:xfrm>
            <a:off x="1097280" y="4416552"/>
            <a:ext cx="489204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D3142"/>
                </a:solidFill>
              </a:rPr>
              <a:t>Mensaje final: sentir no me hace débil; pedir ayuda me hace más fuerte.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868680" y="5349240"/>
            <a:ext cx="3063240" cy="438912"/>
          </a:xfrm>
          <a:prstGeom prst="roundRect">
            <a:avLst>
              <a:gd name="adj" fmla="val 25000"/>
            </a:avLst>
          </a:prstGeom>
          <a:solidFill>
            <a:srgbClr val="3D5A80"/>
          </a:solidFill>
          <a:ln w="12700">
            <a:solidFill>
              <a:srgbClr val="3D5A8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>
            <a:hlinkClick r:id="rId4"/>
          </p:cNvPr>
          <p:cNvSpPr/>
          <p:nvPr/>
        </p:nvSpPr>
        <p:spPr>
          <a:xfrm>
            <a:off x="1033272" y="5468112"/>
            <a:ext cx="27340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Corto opcional: empatía / respeto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02920" y="644652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6B5A"/>
                </a:solidFill>
              </a:rPr>
              <a:t>Educación emocional · 4.º, 5.º y 6.º EP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936</Words>
  <Application>Microsoft Office PowerPoint</Application>
  <PresentationFormat>Panorámica</PresentationFormat>
  <Paragraphs>133</Paragraphs>
  <Slides>18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OpenAI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Cinco momentos de educación emocional + sesión larga</dc:title>
  <dc:subject>Educación emocional para 4º, 5º y 6º de Primaria</dc:subject>
  <dc:creator>ChatGPT</dc:creator>
  <cp:lastModifiedBy>Cuenta Microsoft</cp:lastModifiedBy>
  <cp:revision>4</cp:revision>
  <dcterms:created xsi:type="dcterms:W3CDTF">2026-10-02T08:57:42Z</dcterms:created>
  <dcterms:modified xsi:type="dcterms:W3CDTF">2026-10-17T13:29:03Z</dcterms:modified>
</cp:coreProperties>
</file>