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6"/>
  </p:notesMasterIdLst>
  <p:sldIdLst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3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3994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 la bienvenida. Explica que los pequeños gestos pueden hacer que alguien se sienta acompañado, valorado y querido.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min: 1 saludo, 4 vídeo, 5 diálogo, 4 reto, 1 cierre. Pregunta: ¿qué gesto pequeño te gusta recibir?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forzar experiencias personales. Dar ejemplos: saludar, dejar pasar, compartir colores, ayudar a recoger.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con un minuto de silencio activo. Pueden decirlo en voz baja al salir o escribirlo en un post-it.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min: presentación, corto o fragmento, diálogo sencillo: ¿qué gesto faltaba? ¿qué gesto arregló el problema?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Práctica ficticia, no pedir que cuenten conflictos reales. Dar frases modelo.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puede elegir un gesto de aula para practicar durante la semana.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Tono sencillo: agradecer a quienes nos enseñan y cuidan cada día.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Pedir respuestas con una palabra: paciencia, ayuda, alegría, ánimo, confianza.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Dejar 5 minutos de escritura. Se pueden entregar al tutor o a profesores del centro.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Tono delicado, inclusivo y respetuoso. Evitar experiencias dolorosas explícitas.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Hacer dos columnas en la pizarra: “juego/misterio” y “memoria/agradecimiento”.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final: elegir un gesto de la semana y colocarlo visible en el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F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11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196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results?search_query=Color+esperanza+Diego+Torres+oficial" TargetMode="External"/><Relationship Id="rId4" Type="http://schemas.openxmlformats.org/officeDocument/2006/relationships/hyperlink" Target="https://www.youtube.com/watch?v=nwAYpLVyeF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results?search_query=canci%C3%B3n+cuenta+conmigo+ni%C3%B1os" TargetMode="External"/><Relationship Id="rId4" Type="http://schemas.openxmlformats.org/officeDocument/2006/relationships/hyperlink" Target="https://www.youtube.com/results?search_query=corto+El+Puente+valores+ayuda+compartir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results?search_query=gracias+profe+video+ni%C3%B1o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8611" y="609600"/>
            <a:ext cx="7238819" cy="3425825"/>
          </a:xfrm>
          <a:prstGeom prst="roundRect">
            <a:avLst>
              <a:gd name="adj" fmla="val 10676"/>
            </a:avLst>
          </a:prstGeom>
          <a:solidFill>
            <a:srgbClr val="FFFFFF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1066773" y="990600"/>
            <a:ext cx="632444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00" cap="none" spc="-54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Pequeños</a:t>
            </a:r>
            <a:r>
              <a:rPr kumimoji="0" lang="en-US" sz="5400" b="0" i="0" u="none" strike="noStrike" kern="100" cap="none" spc="-54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 </a:t>
            </a:r>
            <a:r>
              <a:rPr kumimoji="0" lang="en-US" sz="5400" b="0" i="0" u="none" strike="noStrike" kern="100" cap="none" spc="-54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gestos</a:t>
            </a:r>
            <a:r>
              <a:rPr kumimoji="0" lang="en-US" sz="5400" b="0" i="0" u="none" strike="noStrike" kern="100" cap="none" spc="-54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,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00" cap="none" spc="-54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grandes</a:t>
            </a:r>
            <a:r>
              <a:rPr kumimoji="0" lang="en-US" sz="5400" b="0" i="0" u="none" strike="noStrike" kern="100" cap="none" spc="-54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Grandstander ExtraBold" pitchFamily="34" charset="0"/>
                <a:ea typeface="Grandstander ExtraBold" pitchFamily="34" charset="-122"/>
                <a:cs typeface="Grandstander ExtraBold" pitchFamily="34" charset="-120"/>
              </a:rPr>
              <a:t> milagros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1066773" y="2587625"/>
            <a:ext cx="6324442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231F4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Dos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sesiones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 para alumnos de 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gestos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cotidianos</a:t>
            </a:r>
            <a:r>
              <a:rPr lang="en-US" dirty="0">
                <a:solidFill>
                  <a:srgbClr val="231F4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231F4F"/>
              </a:solidFill>
              <a:effectLst/>
              <a:uLnTx/>
              <a:uFillTx/>
              <a:latin typeface="Lexend" pitchFamily="34" charset="0"/>
              <a:ea typeface="Lexend" pitchFamily="34" charset="-122"/>
              <a:cs typeface="Lexend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Día del Maestro y Todos los Santos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4F"/>
                </a:solidFill>
                <a:effectLst/>
                <a:uLnTx/>
                <a:uFillTx/>
                <a:latin typeface="Lexend" pitchFamily="34" charset="0"/>
                <a:ea typeface="Lexend" pitchFamily="34" charset="-122"/>
                <a:cs typeface="Lexend" pitchFamily="34" charset="-12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>
                <a:solidFill>
                  <a:srgbClr val="231F4F"/>
                </a:solidFill>
                <a:latin typeface="Lexend" pitchFamily="34" charset="0"/>
                <a:ea typeface="Lexend" pitchFamily="34" charset="-122"/>
              </a:rPr>
              <a:t>Semana</a:t>
            </a:r>
            <a:r>
              <a:rPr lang="en-US" dirty="0" smtClean="0">
                <a:solidFill>
                  <a:srgbClr val="231F4F"/>
                </a:solidFill>
                <a:latin typeface="Lexend" pitchFamily="34" charset="0"/>
                <a:ea typeface="Lexend" pitchFamily="34" charset="-122"/>
              </a:rPr>
              <a:t> 26 a 29 de </a:t>
            </a:r>
            <a:r>
              <a:rPr lang="en-US" dirty="0" err="1" smtClean="0">
                <a:solidFill>
                  <a:srgbClr val="231F4F"/>
                </a:solidFill>
                <a:latin typeface="Lexend" pitchFamily="34" charset="0"/>
                <a:ea typeface="Lexend" pitchFamily="34" charset="-122"/>
              </a:rPr>
              <a:t>octubre</a:t>
            </a:r>
            <a:r>
              <a:rPr lang="en-US" dirty="0" smtClean="0">
                <a:solidFill>
                  <a:srgbClr val="231F4F"/>
                </a:solidFill>
                <a:latin typeface="Lexend" pitchFamily="34" charset="0"/>
                <a:ea typeface="Lexend" pitchFamily="34" charset="-122"/>
              </a:rPr>
              <a:t>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ED0845C7-77CC-9C60-01DA-25DC829BD84A}"/>
              </a:ext>
            </a:extLst>
          </p:cNvPr>
          <p:cNvSpPr txBox="1"/>
          <p:nvPr/>
        </p:nvSpPr>
        <p:spPr>
          <a:xfrm>
            <a:off x="125869" y="4042326"/>
            <a:ext cx="5970131" cy="1038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sonreír</a:t>
            </a: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· </a:t>
            </a: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agradecer</a:t>
            </a: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· </a:t>
            </a: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pedir</a:t>
            </a: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perdón</a:t>
            </a: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· </a:t>
            </a: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ayudar</a:t>
            </a:r>
            <a:r>
              <a:rPr kumimoji="0" lang="en-US" sz="2050" b="1" i="0" u="none" strike="noStrike" kern="1200" cap="none" spc="0" normalizeH="0" baseline="0" noProof="0" dirty="0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· </a:t>
            </a:r>
            <a:r>
              <a:rPr kumimoji="0" lang="en-US" sz="2050" b="1" i="0" u="none" strike="noStrike" kern="1200" cap="none" spc="0" normalizeH="0" baseline="0" noProof="0" dirty="0" err="1">
                <a:ln>
                  <a:noFill/>
                </a:ln>
                <a:solidFill>
                  <a:srgbClr val="4F7A5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compartir</a:t>
            </a:r>
            <a:endParaRPr kumimoji="0" lang="en-US" sz="2050" b="1" i="0" u="none" strike="noStrike" kern="1200" cap="none" spc="0" normalizeH="0" baseline="0" noProof="0" dirty="0">
              <a:ln>
                <a:noFill/>
              </a:ln>
              <a:solidFill>
                <a:srgbClr val="4F7A5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Sesión 1 · Sonreír y agradecer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Una sonrisa y un “gracias” pueden alegrar una mañana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bright_warm_realistic_classroom_scene_with_a_f_batch_1.png"/>
          <p:cNvPicPr>
            <a:picLocks noChangeAspect="1"/>
          </p:cNvPicPr>
          <p:nvPr/>
        </p:nvPicPr>
        <p:blipFill>
          <a:blip r:embed="rId3"/>
          <a:srcRect l="26292" r="26292"/>
          <a:stretch/>
        </p:blipFill>
        <p:spPr>
          <a:xfrm>
            <a:off x="6720840" y="502920"/>
            <a:ext cx="4892040" cy="5806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16916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36C3D"/>
                </a:solidFill>
              </a:rPr>
              <a:t>Idea central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1792" y="2075688"/>
            <a:ext cx="5303520" cy="9875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5313A"/>
                </a:solidFill>
              </a:rPr>
              <a:t>Los gestos pequeños son como semillas: si los cuidamos, hacen crecer cosas buenas.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77240" y="3273552"/>
            <a:ext cx="507492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720" dirty="0">
                <a:solidFill>
                  <a:srgbClr val="25313A"/>
                </a:solidFill>
              </a:rPr>
              <a:t>Sonreír no significa estar siempre contento: significa tratar bien.</a:t>
            </a:r>
            <a:endParaRPr lang="en-US" sz="1720" dirty="0"/>
          </a:p>
          <a:p>
            <a:r>
              <a:rPr lang="en-US" sz="1720" dirty="0">
                <a:solidFill>
                  <a:srgbClr val="25313A"/>
                </a:solidFill>
              </a:rPr>
              <a:t>Dar las gracias es decir: “me he dado cuenta de tu ayuda”.</a:t>
            </a:r>
            <a:endParaRPr lang="en-US" sz="1720" dirty="0"/>
          </a:p>
          <a:p>
            <a:r>
              <a:rPr lang="en-US" sz="1720" dirty="0">
                <a:solidFill>
                  <a:srgbClr val="25313A"/>
                </a:solidFill>
              </a:rPr>
              <a:t>Reto del día: dar las gracias a tres personas.</a:t>
            </a:r>
            <a:endParaRPr lang="en-US" sz="1720" dirty="0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777240" y="5285232"/>
            <a:ext cx="5120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u="sng" dirty="0">
                <a:solidFill>
                  <a:srgbClr val="D36C3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Vídeo sugerido: Kindness Boomerang</a:t>
            </a:r>
            <a:endParaRPr lang="en-US" sz="1130" dirty="0"/>
          </a:p>
        </p:txBody>
      </p:sp>
      <p:sp>
        <p:nvSpPr>
          <p:cNvPr id="11" name="Text 8">
            <a:hlinkClick r:id="rId5"/>
          </p:cNvPr>
          <p:cNvSpPr/>
          <p:nvPr/>
        </p:nvSpPr>
        <p:spPr>
          <a:xfrm>
            <a:off x="777240" y="5650992"/>
            <a:ext cx="5120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u="sng" dirty="0">
                <a:solidFill>
                  <a:srgbClr val="D36C3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Canción opcional: “Color esperanza”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Dinámica rápida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El semáforo de los gestos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bright_warm_realistic_classroom_scene_with_a_f_batch_1.png"/>
          <p:cNvPicPr>
            <a:picLocks noChangeAspect="1"/>
          </p:cNvPicPr>
          <p:nvPr/>
        </p:nvPicPr>
        <p:blipFill>
          <a:blip r:embed="rId3"/>
          <a:srcRect l="26265" r="26265"/>
          <a:stretch/>
        </p:blipFill>
        <p:spPr>
          <a:xfrm>
            <a:off x="6903720" y="731520"/>
            <a:ext cx="4434840" cy="5257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1691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F7A55"/>
                </a:solidFill>
              </a:rPr>
              <a:t>En 4 pasos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31520" y="2176272"/>
            <a:ext cx="5394960" cy="2148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900" dirty="0">
                <a:solidFill>
                  <a:srgbClr val="25313A"/>
                </a:solidFill>
              </a:rPr>
              <a:t>Pienso en un gesto bonito que alguien tuvo conmigo.</a:t>
            </a:r>
            <a:endParaRPr lang="en-US" sz="1900" dirty="0"/>
          </a:p>
          <a:p>
            <a:r>
              <a:rPr lang="en-US" sz="1900" dirty="0">
                <a:solidFill>
                  <a:srgbClr val="25313A"/>
                </a:solidFill>
              </a:rPr>
              <a:t>Levanto la mano si fue: sonrisa, gracias, ayuda o escucha.</a:t>
            </a:r>
            <a:endParaRPr lang="en-US" sz="1900" dirty="0"/>
          </a:p>
          <a:p>
            <a:r>
              <a:rPr lang="en-US" sz="1900" dirty="0">
                <a:solidFill>
                  <a:srgbClr val="25313A"/>
                </a:solidFill>
              </a:rPr>
              <a:t>Tres voluntarios cuentan su ejemplo en una frase.</a:t>
            </a:r>
            <a:endParaRPr lang="en-US" sz="1900" dirty="0"/>
          </a:p>
          <a:p>
            <a:r>
              <a:rPr lang="en-US" sz="1900" dirty="0">
                <a:solidFill>
                  <a:srgbClr val="25313A"/>
                </a:solidFill>
              </a:rPr>
              <a:t>Cierre: “lo pequeño también cuenta”.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31520" y="4828032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Pregunta final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5193792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25313A"/>
                </a:solidFill>
              </a:rPr>
              <a:t>¿Qué gesto sencillo puedo regalar hoy en clase?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llevar en la mochila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Agradecer nos ayuda a mirar mejor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vivid_warm_toned_realistic_outdoor_schoolyard_batch_2.png"/>
          <p:cNvPicPr>
            <a:picLocks noChangeAspect="1"/>
          </p:cNvPicPr>
          <p:nvPr/>
        </p:nvPicPr>
        <p:blipFill>
          <a:blip r:embed="rId3"/>
          <a:srcRect l="25089" r="25089"/>
          <a:stretch/>
        </p:blipFill>
        <p:spPr>
          <a:xfrm>
            <a:off x="6675120" y="594360"/>
            <a:ext cx="4937760" cy="55778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17373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7A55"/>
                </a:solidFill>
              </a:rPr>
              <a:t>Tres frases para practicar hoy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331720"/>
            <a:ext cx="48463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25313A"/>
                </a:solidFill>
              </a:rPr>
              <a:t>“Gracias por ayudarme.”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25313A"/>
                </a:solidFill>
              </a:rPr>
              <a:t>“Me ha gustado jugar contigo.”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25313A"/>
                </a:solidFill>
              </a:rPr>
              <a:t>“Gracias por esperarme.”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777240" y="461772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Compromiso silencioso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498348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5313A"/>
                </a:solidFill>
              </a:rPr>
              <a:t>Antes de terminar el día, piensa en una persona a la que quieras dar las gracias.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Sesión 2 · Perdón, ayuda y compartir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La clase mejora cuando damos el primer paso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bright_warm_realistic_classroom_scene_with_a_f_batch_1.png"/>
          <p:cNvPicPr>
            <a:picLocks noChangeAspect="1"/>
          </p:cNvPicPr>
          <p:nvPr/>
        </p:nvPicPr>
        <p:blipFill>
          <a:blip r:embed="rId3"/>
          <a:srcRect l="26292" r="26292"/>
          <a:stretch/>
        </p:blipFill>
        <p:spPr>
          <a:xfrm>
            <a:off x="6720840" y="502920"/>
            <a:ext cx="4892040" cy="5806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16916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36C3D"/>
                </a:solidFill>
              </a:rPr>
              <a:t>Idea central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1792" y="2057400"/>
            <a:ext cx="53035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550" b="1" dirty="0">
                <a:solidFill>
                  <a:srgbClr val="25313A"/>
                </a:solidFill>
              </a:rPr>
              <a:t>Pedir perdón no es perder: es cuidar la amistad y empezar de nuevo.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777240" y="3246120"/>
            <a:ext cx="516636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720" dirty="0">
                <a:solidFill>
                  <a:srgbClr val="25313A"/>
                </a:solidFill>
              </a:rPr>
              <a:t>Perdonar ayuda a soltar el enfado poco a poco.</a:t>
            </a:r>
            <a:endParaRPr lang="en-US" sz="1720" dirty="0"/>
          </a:p>
          <a:p>
            <a:r>
              <a:rPr lang="en-US" sz="1720" dirty="0">
                <a:solidFill>
                  <a:srgbClr val="25313A"/>
                </a:solidFill>
              </a:rPr>
              <a:t>Ayudar no es hacerlo todo: es acompañar.</a:t>
            </a:r>
            <a:endParaRPr lang="en-US" sz="1720" dirty="0"/>
          </a:p>
          <a:p>
            <a:r>
              <a:rPr lang="en-US" sz="1720" dirty="0">
                <a:solidFill>
                  <a:srgbClr val="25313A"/>
                </a:solidFill>
              </a:rPr>
              <a:t>Compartir puede ser un lápiz, un juego, una idea o un sitio en el grupo.</a:t>
            </a:r>
            <a:endParaRPr lang="en-US" sz="1720" dirty="0"/>
          </a:p>
        </p:txBody>
      </p:sp>
      <p:sp>
        <p:nvSpPr>
          <p:cNvPr id="10" name="Text 7">
            <a:hlinkClick r:id="rId4"/>
          </p:cNvPr>
          <p:cNvSpPr/>
          <p:nvPr/>
        </p:nvSpPr>
        <p:spPr>
          <a:xfrm>
            <a:off x="777240" y="5349240"/>
            <a:ext cx="5120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u="sng" dirty="0">
                <a:solidFill>
                  <a:srgbClr val="D36C3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Vídeo sugerido: corto “El puente” valores</a:t>
            </a:r>
            <a:endParaRPr lang="en-US" sz="1130" dirty="0"/>
          </a:p>
        </p:txBody>
      </p:sp>
      <p:sp>
        <p:nvSpPr>
          <p:cNvPr id="11" name="Text 8">
            <a:hlinkClick r:id="rId5"/>
          </p:cNvPr>
          <p:cNvSpPr/>
          <p:nvPr/>
        </p:nvSpPr>
        <p:spPr>
          <a:xfrm>
            <a:off x="777240" y="5715000"/>
            <a:ext cx="5120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u="sng" dirty="0">
                <a:solidFill>
                  <a:srgbClr val="D36C3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Canción opcional: “Cuenta conmigo”</a:t>
            </a:r>
            <a:endParaRPr lang="en-US" sz="11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Pedir perdón de verdad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Tres pasos que ayudan a reparar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vivid_warm_toned_realistic_outdoor_schoolyard_batch_2.png"/>
          <p:cNvPicPr>
            <a:picLocks noChangeAspect="1"/>
          </p:cNvPicPr>
          <p:nvPr/>
        </p:nvPicPr>
        <p:blipFill>
          <a:blip r:embed="rId3"/>
          <a:srcRect l="25171" r="25171"/>
          <a:stretch/>
        </p:blipFill>
        <p:spPr>
          <a:xfrm>
            <a:off x="6766560" y="685800"/>
            <a:ext cx="4800600" cy="5440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173736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7A55"/>
                </a:solidFill>
              </a:rPr>
              <a:t>No vale decir “perdón” corriendo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286000"/>
            <a:ext cx="53949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5313A"/>
                </a:solidFill>
              </a:rPr>
              <a:t>1. Reconozco: “Te he molestado.”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25313A"/>
                </a:solidFill>
              </a:rPr>
              <a:t>2. Reparo: “¿Cómo puedo arreglarlo?”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25313A"/>
                </a:solidFill>
              </a:rPr>
              <a:t>3. Cambio: “Intentaré hacerlo mejor.”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777240" y="475488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Mini práctica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5102352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5313A"/>
                </a:solidFill>
              </a:rPr>
              <a:t>En parejas: inventad una frase de disculpa que suene sincera y amable.</a:t>
            </a:r>
            <a:endParaRPr lang="en-US" sz="1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Reto de 24 horas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Ayudar y compartir sin presumir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bright_warm_realistic_classroom_scene_with_a_f_batch_1.png"/>
          <p:cNvPicPr>
            <a:picLocks noChangeAspect="1"/>
          </p:cNvPicPr>
          <p:nvPr/>
        </p:nvPicPr>
        <p:blipFill>
          <a:blip r:embed="rId3"/>
          <a:srcRect l="24225" r="24225"/>
          <a:stretch/>
        </p:blipFill>
        <p:spPr>
          <a:xfrm>
            <a:off x="6583680" y="685800"/>
            <a:ext cx="4983480" cy="5440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1737360"/>
            <a:ext cx="5212080" cy="22402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2100" dirty="0">
                <a:solidFill>
                  <a:srgbClr val="25313A"/>
                </a:solidFill>
              </a:rPr>
              <a:t>Ayuda a alguien con una tarea pequeña.</a:t>
            </a:r>
            <a:endParaRPr lang="en-US" sz="2100" dirty="0"/>
          </a:p>
          <a:p>
            <a:r>
              <a:rPr lang="en-US" sz="2100" dirty="0">
                <a:solidFill>
                  <a:srgbClr val="25313A"/>
                </a:solidFill>
              </a:rPr>
              <a:t>Comparte material o una idea útil.</a:t>
            </a:r>
            <a:endParaRPr lang="en-US" sz="2100" dirty="0"/>
          </a:p>
          <a:p>
            <a:r>
              <a:rPr lang="en-US" sz="2100" dirty="0">
                <a:solidFill>
                  <a:srgbClr val="25313A"/>
                </a:solidFill>
              </a:rPr>
              <a:t>Invita a jugar o trabajar a alguien que esté solo.</a:t>
            </a:r>
            <a:endParaRPr lang="en-US" sz="2100" dirty="0"/>
          </a:p>
          <a:p>
            <a:r>
              <a:rPr lang="en-US" sz="2100" dirty="0">
                <a:solidFill>
                  <a:srgbClr val="25313A"/>
                </a:solidFill>
              </a:rPr>
              <a:t>Hazlo sin anunciarlo: que el gesto hable por ti.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77240" y="440740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Cierre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4773168"/>
            <a:ext cx="5074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25313A"/>
                </a:solidFill>
              </a:rPr>
              <a:t>“Una clase cambia cuando muchos hacen cosas buenas pequeñas.”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Sesión 3 · Día del Docente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warm_realistic_classroom_scene_with_a_teacher_b_batch_3.png"/>
          <p:cNvPicPr>
            <a:picLocks noChangeAspect="1"/>
          </p:cNvPicPr>
          <p:nvPr/>
        </p:nvPicPr>
        <p:blipFill>
          <a:blip r:embed="rId3"/>
          <a:srcRect l="26292" r="26292"/>
          <a:stretch/>
        </p:blipFill>
        <p:spPr>
          <a:xfrm>
            <a:off x="6720840" y="502920"/>
            <a:ext cx="4892040" cy="5806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16916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36C3D"/>
                </a:solidFill>
              </a:rPr>
              <a:t>Idea central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1792" y="2075688"/>
            <a:ext cx="539496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25313A"/>
                </a:solidFill>
              </a:rPr>
              <a:t>Un buen maestro no solo enseña: también escucha, anima y ayuda a crecer.</a:t>
            </a:r>
            <a:endParaRPr lang="en-US" sz="2700" dirty="0"/>
          </a:p>
        </p:txBody>
      </p:sp>
      <p:sp>
        <p:nvSpPr>
          <p:cNvPr id="9" name="Text 6"/>
          <p:cNvSpPr/>
          <p:nvPr/>
        </p:nvSpPr>
        <p:spPr>
          <a:xfrm>
            <a:off x="777240" y="3383280"/>
            <a:ext cx="507492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820" dirty="0">
                <a:solidFill>
                  <a:srgbClr val="25313A"/>
                </a:solidFill>
              </a:rPr>
              <a:t>Hoy vamos a mirar lo bueno que recibimos en clase.</a:t>
            </a:r>
            <a:endParaRPr lang="en-US" sz="1820" dirty="0"/>
          </a:p>
          <a:p>
            <a:r>
              <a:rPr lang="en-US" sz="1820" dirty="0">
                <a:solidFill>
                  <a:srgbClr val="25313A"/>
                </a:solidFill>
              </a:rPr>
              <a:t>Piensa en un profesor que te ayudó alguna vez.</a:t>
            </a:r>
            <a:endParaRPr lang="en-US" sz="1820" dirty="0"/>
          </a:p>
          <a:p>
            <a:r>
              <a:rPr lang="en-US" sz="1820" dirty="0">
                <a:solidFill>
                  <a:srgbClr val="25313A"/>
                </a:solidFill>
              </a:rPr>
              <a:t>¿Qué gesto suyo recuerdas?</a:t>
            </a:r>
            <a:endParaRPr lang="en-US" sz="182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777240" y="5532120"/>
            <a:ext cx="5120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b="1" u="sng" dirty="0">
                <a:solidFill>
                  <a:srgbClr val="D36C3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Vídeo/canción sugerida: “Gracias profe”</a:t>
            </a:r>
            <a:endParaRPr lang="en-US" sz="11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 que no siempre vemos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El trabajo escondido de educar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09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warm_realistic_classroom_scene_with_a_teacher_b_batch_3.png"/>
          <p:cNvPicPr>
            <a:picLocks noChangeAspect="1"/>
          </p:cNvPicPr>
          <p:nvPr/>
        </p:nvPicPr>
        <p:blipFill>
          <a:blip r:embed="rId3"/>
          <a:srcRect l="25014" r="25014"/>
          <a:stretch/>
        </p:blipFill>
        <p:spPr>
          <a:xfrm>
            <a:off x="6812280" y="731520"/>
            <a:ext cx="4709160" cy="53035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1691640"/>
            <a:ext cx="5257800" cy="2926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2050" dirty="0">
                <a:solidFill>
                  <a:srgbClr val="25313A"/>
                </a:solidFill>
              </a:rPr>
              <a:t>Preparar actividades para que todos aprendan.</a:t>
            </a:r>
            <a:endParaRPr lang="en-US" sz="2050" dirty="0"/>
          </a:p>
          <a:p>
            <a:r>
              <a:rPr lang="en-US" sz="2050" dirty="0">
                <a:solidFill>
                  <a:srgbClr val="25313A"/>
                </a:solidFill>
              </a:rPr>
              <a:t>Explicar otra vez con paciencia.</a:t>
            </a:r>
            <a:endParaRPr lang="en-US" sz="2050" dirty="0"/>
          </a:p>
          <a:p>
            <a:r>
              <a:rPr lang="en-US" sz="2050" dirty="0">
                <a:solidFill>
                  <a:srgbClr val="25313A"/>
                </a:solidFill>
              </a:rPr>
              <a:t>Corregir para que mejoremos.</a:t>
            </a:r>
            <a:endParaRPr lang="en-US" sz="2050" dirty="0"/>
          </a:p>
          <a:p>
            <a:r>
              <a:rPr lang="en-US" sz="2050" dirty="0">
                <a:solidFill>
                  <a:srgbClr val="25313A"/>
                </a:solidFill>
              </a:rPr>
              <a:t>Darse cuenta cuando alguien está triste.</a:t>
            </a:r>
            <a:endParaRPr lang="en-US" sz="2050" dirty="0"/>
          </a:p>
          <a:p>
            <a:r>
              <a:rPr lang="en-US" sz="2050" dirty="0">
                <a:solidFill>
                  <a:srgbClr val="25313A"/>
                </a:solidFill>
              </a:rPr>
              <a:t>Alegrarse de nuestros avances.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777240" y="50749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Pregunta para dialogar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5440680"/>
            <a:ext cx="5120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5313A"/>
                </a:solidFill>
              </a:rPr>
              <a:t>¿Qué gesto de un profesor te gustaría agradecer?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Actividad final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Tarjeta de 3 líneas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vivid_warm_toned_realistic_outdoor_schoolyard_batch_2.png"/>
          <p:cNvPicPr>
            <a:picLocks noChangeAspect="1"/>
          </p:cNvPicPr>
          <p:nvPr/>
        </p:nvPicPr>
        <p:blipFill>
          <a:blip r:embed="rId3"/>
          <a:srcRect l="24552" r="24552"/>
          <a:stretch/>
        </p:blipFill>
        <p:spPr>
          <a:xfrm>
            <a:off x="6720840" y="777240"/>
            <a:ext cx="4754880" cy="5257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16916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F7A55"/>
                </a:solidFill>
              </a:rPr>
              <a:t>Escribe una tarjeta breve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77240" y="2267712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5313A"/>
                </a:solidFill>
              </a:rPr>
              <a:t>1. Gracias por…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25313A"/>
                </a:solidFill>
              </a:rPr>
              <a:t>2. Me ayudaste cuando…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25313A"/>
                </a:solidFill>
              </a:rPr>
              <a:t>3. Te deseo…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777240" y="4133088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313A"/>
                </a:solidFill>
              </a:rPr>
              <a:t>Puede ser anónima. Lo importante es que sea amable, concreta y de corazón.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Sesión 4 · Todos los Santos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Recordar con cariño y agradecer la vida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warm_cinematic_golden_hour_outdoor_scene_in_a_batch_4.png"/>
          <p:cNvPicPr>
            <a:picLocks noChangeAspect="1"/>
          </p:cNvPicPr>
          <p:nvPr/>
        </p:nvPicPr>
        <p:blipFill>
          <a:blip r:embed="rId3"/>
          <a:srcRect l="26292" r="26292"/>
          <a:stretch/>
        </p:blipFill>
        <p:spPr>
          <a:xfrm>
            <a:off x="6720840" y="502920"/>
            <a:ext cx="4892040" cy="5806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1792" y="16916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36C3D"/>
                </a:solidFill>
              </a:rPr>
              <a:t>Idea central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1792" y="2057400"/>
            <a:ext cx="5303520" cy="10241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25313A"/>
                </a:solidFill>
              </a:rPr>
              <a:t>Todos los Santos no trata de miedo: trata de recordar, querer y dar gracias.</a:t>
            </a:r>
            <a:endParaRPr lang="en-US" sz="2650" dirty="0"/>
          </a:p>
        </p:txBody>
      </p:sp>
      <p:sp>
        <p:nvSpPr>
          <p:cNvPr id="9" name="Text 6"/>
          <p:cNvSpPr/>
          <p:nvPr/>
        </p:nvSpPr>
        <p:spPr>
          <a:xfrm>
            <a:off x="777240" y="3429000"/>
            <a:ext cx="51663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 fontScale="92500"/>
          </a:bodyPr>
          <a:lstStyle/>
          <a:p>
            <a:r>
              <a:rPr lang="en-US" sz="1780" dirty="0">
                <a:solidFill>
                  <a:srgbClr val="25313A"/>
                </a:solidFill>
              </a:rPr>
              <a:t>En España, muchas familias visitan el cementerio y llevan flores.</a:t>
            </a:r>
            <a:endParaRPr lang="en-US" sz="1780" dirty="0"/>
          </a:p>
          <a:p>
            <a:r>
              <a:rPr lang="en-US" sz="1780" dirty="0">
                <a:solidFill>
                  <a:srgbClr val="25313A"/>
                </a:solidFill>
              </a:rPr>
              <a:t>Recordamos a personas que nos quisieron y dejaron huella.</a:t>
            </a:r>
            <a:endParaRPr lang="en-US" sz="1780" dirty="0"/>
          </a:p>
          <a:p>
            <a:r>
              <a:rPr lang="en-US" sz="1780" dirty="0">
                <a:solidFill>
                  <a:srgbClr val="25313A"/>
                </a:solidFill>
              </a:rPr>
              <a:t>También pensamos en vivir haciendo el bien cada día.</a:t>
            </a:r>
            <a:endParaRPr lang="en-US" sz="17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Halloween y Todos los Santos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Podemos distinguir sin burlarnos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12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warm_cinematic_golden_hour_outdoor_scene_in_a_batch_4.png"/>
          <p:cNvPicPr>
            <a:picLocks noChangeAspect="1"/>
          </p:cNvPicPr>
          <p:nvPr/>
        </p:nvPicPr>
        <p:blipFill>
          <a:blip r:embed="rId3"/>
          <a:srcRect l="24934" r="24934"/>
          <a:stretch/>
        </p:blipFill>
        <p:spPr>
          <a:xfrm>
            <a:off x="6583680" y="685800"/>
            <a:ext cx="4846320" cy="5440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1737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36C3D"/>
                </a:solidFill>
              </a:rPr>
              <a:t>Halloween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148840"/>
            <a:ext cx="51663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680" dirty="0">
                <a:solidFill>
                  <a:srgbClr val="25313A"/>
                </a:solidFill>
              </a:rPr>
              <a:t>Disfraces, sustos, juegos y misterio.</a:t>
            </a:r>
            <a:endParaRPr lang="en-US" sz="1680" dirty="0"/>
          </a:p>
          <a:p>
            <a:r>
              <a:rPr lang="en-US" sz="1680" dirty="0">
                <a:solidFill>
                  <a:srgbClr val="25313A"/>
                </a:solidFill>
              </a:rPr>
              <a:t>Puede ser una fiesta divertida.</a:t>
            </a:r>
            <a:endParaRPr lang="en-US" sz="1680" dirty="0"/>
          </a:p>
          <a:p>
            <a:r>
              <a:rPr lang="en-US" sz="1680" dirty="0">
                <a:solidFill>
                  <a:srgbClr val="25313A"/>
                </a:solidFill>
              </a:rPr>
              <a:t>Conviene no reírse del miedo ni de la muerte.</a:t>
            </a:r>
            <a:endParaRPr lang="en-US" sz="1680" dirty="0"/>
          </a:p>
        </p:txBody>
      </p:sp>
      <p:sp>
        <p:nvSpPr>
          <p:cNvPr id="9" name="Text 6"/>
          <p:cNvSpPr/>
          <p:nvPr/>
        </p:nvSpPr>
        <p:spPr>
          <a:xfrm>
            <a:off x="777240" y="38404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7A55"/>
                </a:solidFill>
              </a:rPr>
              <a:t>Todos los Santos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77240" y="4251960"/>
            <a:ext cx="516636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680" dirty="0">
                <a:solidFill>
                  <a:srgbClr val="25313A"/>
                </a:solidFill>
              </a:rPr>
              <a:t>Memoria agradecida de quienes nos quisieron.</a:t>
            </a:r>
            <a:endParaRPr lang="en-US" sz="1680" dirty="0"/>
          </a:p>
          <a:p>
            <a:r>
              <a:rPr lang="en-US" sz="1680" dirty="0">
                <a:solidFill>
                  <a:srgbClr val="25313A"/>
                </a:solidFill>
              </a:rPr>
              <a:t>Flores, visita al cementerio y oración en muchas familias.</a:t>
            </a:r>
            <a:endParaRPr lang="en-US" sz="1680" dirty="0"/>
          </a:p>
          <a:p>
            <a:r>
              <a:rPr lang="en-US" sz="1680" dirty="0">
                <a:solidFill>
                  <a:srgbClr val="25313A"/>
                </a:solidFill>
              </a:rPr>
              <a:t>Invitación a vivir haciendo el bien.</a:t>
            </a:r>
            <a:endParaRPr lang="en-US" sz="16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11480"/>
            <a:ext cx="5623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253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Cierre de las cuatro sesiones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12648" y="1252728"/>
            <a:ext cx="5440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815B48"/>
                </a:solidFill>
              </a:rPr>
              <a:t>El milagro empieza pequeño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1064240" y="6510528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815B48"/>
                </a:solidFill>
              </a:rP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777B"/>
                </a:solidFill>
              </a:rPr>
              <a:t>Buenos días · 4.º-6.º Primaria</a:t>
            </a:r>
            <a:endParaRPr lang="en-US" sz="950" dirty="0"/>
          </a:p>
        </p:txBody>
      </p:sp>
      <p:pic>
        <p:nvPicPr>
          <p:cNvPr id="6" name="Image 0" descr="/mnt/data/a_vivid_warm_toned_realistic_outdoor_schoolyard_batch_2.png"/>
          <p:cNvPicPr>
            <a:picLocks noChangeAspect="1"/>
          </p:cNvPicPr>
          <p:nvPr/>
        </p:nvPicPr>
        <p:blipFill>
          <a:blip r:embed="rId3"/>
          <a:srcRect l="26292" r="26292"/>
          <a:stretch/>
        </p:blipFill>
        <p:spPr>
          <a:xfrm>
            <a:off x="6720840" y="502920"/>
            <a:ext cx="4892040" cy="5806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8368" y="1673352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4F7A55"/>
                </a:solidFill>
              </a:rPr>
              <a:t>Un gesto para cada día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057400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Sonríe.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Da las gracias.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Pide perdón.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Ayuda.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Comparte.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25313A"/>
                </a:solidFill>
              </a:rPr>
              <a:t>Recuerda con cariño.</a:t>
            </a:r>
            <a:endParaRPr lang="en-US" sz="2850" dirty="0"/>
          </a:p>
        </p:txBody>
      </p:sp>
      <p:sp>
        <p:nvSpPr>
          <p:cNvPr id="9" name="Text 6"/>
          <p:cNvSpPr/>
          <p:nvPr/>
        </p:nvSpPr>
        <p:spPr>
          <a:xfrm>
            <a:off x="777240" y="49560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36C3D"/>
                </a:solidFill>
              </a:rPr>
              <a:t>Propuesta de aula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53035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313A"/>
                </a:solidFill>
              </a:rPr>
              <a:t>Durante una semana, la clase elige un gesto y lo convierte en costumbre.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C4270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1084</Words>
  <Application>Microsoft Office PowerPoint</Application>
  <PresentationFormat>Panorámica</PresentationFormat>
  <Paragraphs>159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Grandstander ExtraBold</vt:lpstr>
      <vt:lpstr>Lexend</vt:lpstr>
      <vt:lpstr>Office Theme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Salesianas-Béjar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Pequeños gestos, grandes milagros - 4.º, 5.º y 6.º EP</dc:title>
  <dc:subject>Buenos días Primaria</dc:subject>
  <dc:creator>OpenAI</dc:creator>
  <cp:lastModifiedBy>Cuenta Microsoft</cp:lastModifiedBy>
  <cp:revision>5</cp:revision>
  <dcterms:created xsi:type="dcterms:W3CDTF">2026-10-05T07:49:57Z</dcterms:created>
  <dcterms:modified xsi:type="dcterms:W3CDTF">2026-10-23T15:07:38Z</dcterms:modified>
</cp:coreProperties>
</file>