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4" d="100"/>
          <a:sy n="64" d="100"/>
        </p:scale>
        <p:origin x="71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3385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Objetivo general: introducir el DOMUND 2026 de forma visual, sencilla y participativa, conectando el lema con acciones concretas de ayuda y voluntariado en el colegio.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Dinámica breve: pedir a los alumnos que expliquen con sus palabras qué creen que significa “misión” y escribir tres palabras en la pizarra: rezar, compartir, servir.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Muestra el cartel oficial impreso o proyectado. Guía de observación: lema, fecha, 100 años, invitación a colaborar, símbolos de unidad y misión.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Materiales: folios de colores, rotuladores, celo o cartulina grande. Duración estimada: 20 minutos.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Antes de ver el vídeo, pide que anoten una palabra que les sorprenda. Después, comparte en voz alta: “Yo he visto…” y “Yo he sentido…”.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Adaptación: los alumnos pueden responder oralmente o por escrito en post-it. Recoge ideas concretas, no solo buenas intenciones.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Puede realizarse en papel continuo o en la pizarra digital. Mantener el ritmo ágil.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Actividad inicial: leer el lema despacio tres veces: todos juntos, por equipos y en silencio.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puede trabajar por equipos: cada equipo recibe una pregunta y prepara una respuesta con un ejemplo.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Insistir en compromisos concretos y medibles: “ayudaré a…” mejor que “seré bueno”.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Pedir ejemplos de voluntariado adaptados a su edad: acompañar, recoger, ordenar, animar, participar en campañas, cuidar el material común.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Cierre: escoger una acción común de aula. Ejemplos: carta de agradecimiento a voluntarios, campaña de recogida, mural de oración, ayuda a compañeros, visita solidaria según posibilidades del centro.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youtube.com/watch?v=Iv4mH2eUnhI" TargetMode="External"/><Relationship Id="rId4" Type="http://schemas.openxmlformats.org/officeDocument/2006/relationships/hyperlink" Target="https://domund.es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0AsTGrkcrc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vibrant_illustrated_concept_scene_a_clean.png"/>
          <p:cNvPicPr>
            <a:picLocks noChangeAspect="1"/>
          </p:cNvPicPr>
          <p:nvPr/>
        </p:nvPicPr>
        <p:blipFill>
          <a:blip r:embed="rId3"/>
          <a:srcRect r="-5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720840" y="685800"/>
            <a:ext cx="4892040" cy="5349240"/>
          </a:xfrm>
          <a:prstGeom prst="roundRect">
            <a:avLst>
              <a:gd name="adj" fmla="val 3364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Shape 1"/>
          <p:cNvSpPr/>
          <p:nvPr/>
        </p:nvSpPr>
        <p:spPr>
          <a:xfrm>
            <a:off x="7086600" y="1005840"/>
            <a:ext cx="1737360" cy="384048"/>
          </a:xfrm>
          <a:prstGeom prst="roundRect">
            <a:avLst>
              <a:gd name="adj" fmla="val 45238"/>
            </a:avLst>
          </a:prstGeom>
          <a:solidFill>
            <a:srgbClr val="F6C343"/>
          </a:solidFill>
          <a:ln w="12700">
            <a:solidFill>
              <a:srgbClr val="F6C34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2"/>
          <p:cNvSpPr/>
          <p:nvPr/>
        </p:nvSpPr>
        <p:spPr>
          <a:xfrm>
            <a:off x="7178040" y="1042416"/>
            <a:ext cx="155448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DOMUND 2026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086600" y="1554480"/>
            <a:ext cx="4023360" cy="1325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1E4E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Uno en Cristo,</a:t>
            </a:r>
            <a:endParaRPr lang="en-US" sz="3600" dirty="0"/>
          </a:p>
          <a:p>
            <a:pPr marL="0" indent="0" algn="l">
              <a:buNone/>
            </a:pPr>
            <a:r>
              <a:rPr lang="en-US" sz="3600" b="1" dirty="0">
                <a:solidFill>
                  <a:srgbClr val="1E4E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unidos en la misión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7132320" y="3063240"/>
            <a:ext cx="402336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85000"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días de trabajo para 4.º, 5.º y 6.º de Primaria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7132320" y="3703320"/>
            <a:ext cx="402336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E94B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Mirar · Reflexionar · Comprometerse · Servir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7132320" y="4800600"/>
            <a:ext cx="40233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536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 de octubre de 2026 · 100 años del DOMUND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457200" y="6565392"/>
            <a:ext cx="11247120" cy="182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r">
              <a:buNone/>
            </a:pPr>
            <a:r>
              <a:rPr lang="en-US" sz="700" dirty="0">
                <a:solidFill>
                  <a:srgbClr val="7A879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Fuente base: OMP España, domund.es y Mensaje del Papa para la Jornada Mundial de las Misiones 2026.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8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20040"/>
            <a:ext cx="1417320" cy="384048"/>
          </a:xfrm>
          <a:prstGeom prst="roundRect">
            <a:avLst>
              <a:gd name="adj" fmla="val 45238"/>
            </a:avLst>
          </a:prstGeom>
          <a:solidFill>
            <a:srgbClr val="F6C343"/>
          </a:solidFill>
          <a:ln w="12700">
            <a:solidFill>
              <a:srgbClr val="F6C34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594360" y="356616"/>
            <a:ext cx="123444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DÍA 1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02920" y="777240"/>
            <a:ext cx="658368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¿Qué es el DOMUND?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77240" y="1938528"/>
            <a:ext cx="384048" cy="384048"/>
          </a:xfrm>
          <a:prstGeom prst="ellipse">
            <a:avLst/>
          </a:prstGeom>
          <a:solidFill>
            <a:srgbClr val="2D9C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/>
          <p:nvPr/>
        </p:nvSpPr>
        <p:spPr>
          <a:xfrm>
            <a:off x="1344168" y="1874520"/>
            <a:ext cx="4480560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Rezar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344168" y="2276856"/>
            <a:ext cx="475488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2536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Recordamos a los misioneros y a las comunidades que acompañan.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777240" y="2880360"/>
            <a:ext cx="384048" cy="384048"/>
          </a:xfrm>
          <a:prstGeom prst="ellipse">
            <a:avLst/>
          </a:prstGeom>
          <a:solidFill>
            <a:srgbClr val="3CB37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/>
          <p:nvPr/>
        </p:nvSpPr>
        <p:spPr>
          <a:xfrm>
            <a:off x="1344168" y="2816352"/>
            <a:ext cx="4480560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Compartir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344168" y="3218688"/>
            <a:ext cx="475488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2536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Ayudamos con gestos concretos y solidarios.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777240" y="3822192"/>
            <a:ext cx="384048" cy="384048"/>
          </a:xfrm>
          <a:prstGeom prst="ellipse">
            <a:avLst/>
          </a:prstGeom>
          <a:solidFill>
            <a:srgbClr val="F49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Text 10"/>
          <p:cNvSpPr/>
          <p:nvPr/>
        </p:nvSpPr>
        <p:spPr>
          <a:xfrm>
            <a:off x="1344168" y="3758184"/>
            <a:ext cx="4480560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 testigos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344168" y="4160520"/>
            <a:ext cx="475488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2536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Anunciamos el amor de Jesús con nuestra forma de vivir.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446520" y="1051560"/>
            <a:ext cx="4983480" cy="4526280"/>
          </a:xfrm>
          <a:prstGeom prst="roundRect">
            <a:avLst>
              <a:gd name="adj" fmla="val 4040"/>
            </a:avLst>
          </a:prstGeom>
          <a:solidFill>
            <a:srgbClr val="DDF3FF"/>
          </a:solidFill>
          <a:ln w="12700">
            <a:solidFill>
              <a:srgbClr val="DDF3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5" name="Text 13"/>
          <p:cNvSpPr/>
          <p:nvPr/>
        </p:nvSpPr>
        <p:spPr>
          <a:xfrm>
            <a:off x="6812280" y="1463040"/>
            <a:ext cx="429768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1E4E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DOMUND significa: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6903720" y="1965960"/>
            <a:ext cx="420624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E94B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DOmingo MUNDial</a:t>
            </a:r>
            <a:endParaRPr lang="en-US" sz="3100" dirty="0"/>
          </a:p>
          <a:p>
            <a:pPr marL="0" indent="0" algn="ctr">
              <a:buNone/>
            </a:pPr>
            <a:r>
              <a:rPr lang="en-US" sz="3100" b="1" dirty="0">
                <a:solidFill>
                  <a:srgbClr val="E94B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 las Misiones</a:t>
            </a:r>
            <a:endParaRPr lang="en-US" sz="3100" dirty="0"/>
          </a:p>
        </p:txBody>
      </p:sp>
      <p:sp>
        <p:nvSpPr>
          <p:cNvPr id="17" name="Text 15"/>
          <p:cNvSpPr/>
          <p:nvPr/>
        </p:nvSpPr>
        <p:spPr>
          <a:xfrm>
            <a:off x="6903720" y="3063240"/>
            <a:ext cx="406908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 2026 cumple 100 años.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 una invitación a mirar más allá de nosotros y cuidar a quienes más lo necesitan.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57200" y="6565392"/>
            <a:ext cx="11247120" cy="182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r">
              <a:buNone/>
            </a:pPr>
            <a:r>
              <a:rPr lang="en-US" sz="700" dirty="0">
                <a:solidFill>
                  <a:srgbClr val="7A879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Fuente base: OMP España, domund.es y Mensaje del Papa para la Jornada Mundial de las Misiones 2026.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20040"/>
            <a:ext cx="1417320" cy="384048"/>
          </a:xfrm>
          <a:prstGeom prst="roundRect">
            <a:avLst>
              <a:gd name="adj" fmla="val 45238"/>
            </a:avLst>
          </a:prstGeom>
          <a:solidFill>
            <a:srgbClr val="F6C343"/>
          </a:solidFill>
          <a:ln w="12700">
            <a:solidFill>
              <a:srgbClr val="F6C34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594360" y="356616"/>
            <a:ext cx="123444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DÍA 1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02920" y="777240"/>
            <a:ext cx="658368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Miramos el cartel del DOMUND 2026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1143000" y="1600200"/>
            <a:ext cx="3246120" cy="1691640"/>
          </a:xfrm>
          <a:prstGeom prst="arc">
            <a:avLst/>
          </a:prstGeom>
          <a:noFill/>
          <a:ln w="50800">
            <a:solidFill>
              <a:srgbClr val="F6C343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1417320" y="1755648"/>
            <a:ext cx="2743200" cy="1325880"/>
          </a:xfrm>
          <a:prstGeom prst="arc">
            <a:avLst/>
          </a:prstGeom>
          <a:noFill/>
          <a:ln w="50800">
            <a:solidFill>
              <a:srgbClr val="2D9CDB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Shape 7"/>
          <p:cNvSpPr/>
          <p:nvPr/>
        </p:nvSpPr>
        <p:spPr>
          <a:xfrm>
            <a:off x="1965960" y="2029968"/>
            <a:ext cx="1645920" cy="1645920"/>
          </a:xfrm>
          <a:prstGeom prst="ellipse">
            <a:avLst/>
          </a:prstGeom>
          <a:solidFill>
            <a:srgbClr val="DDF3FF"/>
          </a:solidFill>
          <a:ln w="12700">
            <a:solidFill>
              <a:srgbClr val="2D9CD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Text 8"/>
          <p:cNvSpPr/>
          <p:nvPr/>
        </p:nvSpPr>
        <p:spPr>
          <a:xfrm>
            <a:off x="2551176" y="2212848"/>
            <a:ext cx="54864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6C3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✝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1307592" y="3703320"/>
            <a:ext cx="2971800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E4E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UNO EN CRISTO,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1143000" y="4105656"/>
            <a:ext cx="3337560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E94B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UNIDOS EN LA MISIÓN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417320" y="4892040"/>
            <a:ext cx="278892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1E4E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DOMUND</a:t>
            </a:r>
            <a:endParaRPr lang="en-US" sz="2700" dirty="0"/>
          </a:p>
        </p:txBody>
      </p:sp>
      <p:sp>
        <p:nvSpPr>
          <p:cNvPr id="14" name="Text 12"/>
          <p:cNvSpPr/>
          <p:nvPr/>
        </p:nvSpPr>
        <p:spPr>
          <a:xfrm>
            <a:off x="1307592" y="5404104"/>
            <a:ext cx="306324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536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 octubre 2026 · 100 años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234440" y="5806440"/>
            <a:ext cx="3200400" cy="182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88888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Mini-cartel de aula inspirado en el lema oficial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5532120" y="1636776"/>
            <a:ext cx="384048" cy="384048"/>
          </a:xfrm>
          <a:prstGeom prst="ellipse">
            <a:avLst/>
          </a:prstGeom>
          <a:solidFill>
            <a:srgbClr val="F6C34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7" name="Text 15"/>
          <p:cNvSpPr/>
          <p:nvPr/>
        </p:nvSpPr>
        <p:spPr>
          <a:xfrm>
            <a:off x="6099048" y="1572768"/>
            <a:ext cx="4480560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Uno en Cristo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099048" y="1975104"/>
            <a:ext cx="475488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2536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Jesús nos une como una familia.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5532120" y="2578608"/>
            <a:ext cx="384048" cy="384048"/>
          </a:xfrm>
          <a:prstGeom prst="ellipse">
            <a:avLst/>
          </a:prstGeom>
          <a:solidFill>
            <a:srgbClr val="2D9C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0" name="Text 18"/>
          <p:cNvSpPr/>
          <p:nvPr/>
        </p:nvSpPr>
        <p:spPr>
          <a:xfrm>
            <a:off x="6099048" y="2514600"/>
            <a:ext cx="4480560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Unidos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6099048" y="2916936"/>
            <a:ext cx="475488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2536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Cada persona aporta algo diferente.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5532120" y="3520440"/>
            <a:ext cx="384048" cy="384048"/>
          </a:xfrm>
          <a:prstGeom prst="ellipse">
            <a:avLst/>
          </a:prstGeom>
          <a:solidFill>
            <a:srgbClr val="3CB37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3" name="Text 21"/>
          <p:cNvSpPr/>
          <p:nvPr/>
        </p:nvSpPr>
        <p:spPr>
          <a:xfrm>
            <a:off x="6099048" y="3456432"/>
            <a:ext cx="4480560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Misión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6099048" y="3858768"/>
            <a:ext cx="475488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2536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Amar, ayudar y anunciar con obras.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5532120" y="4846320"/>
            <a:ext cx="5394960" cy="685800"/>
          </a:xfrm>
          <a:prstGeom prst="roundRect">
            <a:avLst>
              <a:gd name="adj" fmla="val 16000"/>
            </a:avLst>
          </a:prstGeom>
          <a:solidFill>
            <a:srgbClr val="FFF1C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6" name="Text 24"/>
          <p:cNvSpPr/>
          <p:nvPr/>
        </p:nvSpPr>
        <p:spPr>
          <a:xfrm>
            <a:off x="5779008" y="5010912"/>
            <a:ext cx="4892040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Pregunta para pensar: ¿Qué parte del cartel me llama más la atención y por qué?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457200" y="6565392"/>
            <a:ext cx="11247120" cy="182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r">
              <a:buNone/>
            </a:pPr>
            <a:r>
              <a:rPr lang="en-US" sz="700" dirty="0">
                <a:solidFill>
                  <a:srgbClr val="7A879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Cartel oficial: OMP España, Cartel-DOMUND-2026.pdf.</a:t>
            </a:r>
            <a:endParaRPr lang="en-US" sz="700" dirty="0"/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7F378701-4362-BC6A-F739-0976D59E36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226" y="1249164"/>
            <a:ext cx="3898110" cy="551501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8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20040"/>
            <a:ext cx="1417320" cy="384048"/>
          </a:xfrm>
          <a:prstGeom prst="roundRect">
            <a:avLst>
              <a:gd name="adj" fmla="val 45238"/>
            </a:avLst>
          </a:prstGeom>
          <a:solidFill>
            <a:srgbClr val="F6C343"/>
          </a:solidFill>
          <a:ln w="12700">
            <a:solidFill>
              <a:srgbClr val="F6C34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594360" y="356616"/>
            <a:ext cx="123444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DÍA 1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02920" y="777240"/>
            <a:ext cx="658368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Actividad: “Unidos formamos misión”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22960" y="1508760"/>
            <a:ext cx="3246120" cy="4069080"/>
          </a:xfrm>
          <a:prstGeom prst="roundRect">
            <a:avLst>
              <a:gd name="adj" fmla="val 5634"/>
            </a:avLst>
          </a:prstGeom>
          <a:solidFill>
            <a:srgbClr val="EAF7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/>
          <p:nvPr/>
        </p:nvSpPr>
        <p:spPr>
          <a:xfrm>
            <a:off x="1005840" y="1737360"/>
            <a:ext cx="45720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2D9CD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1508760" y="1783080"/>
            <a:ext cx="228600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Cada equipo recibe una palabra: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005840" y="2697480"/>
            <a:ext cx="274320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E94B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UNO · CRISTO · UNIDOS · MISIÓN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051560" y="3822192"/>
            <a:ext cx="27432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Dibujan qué significa para ellos.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480560" y="1508760"/>
            <a:ext cx="3246120" cy="4069080"/>
          </a:xfrm>
          <a:prstGeom prst="roundRect">
            <a:avLst>
              <a:gd name="adj" fmla="val 5634"/>
            </a:avLst>
          </a:prstGeom>
          <a:solidFill>
            <a:srgbClr val="F0FF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Text 9"/>
          <p:cNvSpPr/>
          <p:nvPr/>
        </p:nvSpPr>
        <p:spPr>
          <a:xfrm>
            <a:off x="4663440" y="1737360"/>
            <a:ext cx="45720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3CB3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5166360" y="1783080"/>
            <a:ext cx="228600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Comparten una idea sencilla: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754880" y="2743200"/>
            <a:ext cx="2651760" cy="71323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3CB3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“Podemos estar unidos cuando…”</a:t>
            </a:r>
            <a:endParaRPr lang="en-US" sz="2300" dirty="0"/>
          </a:p>
        </p:txBody>
      </p:sp>
      <p:sp>
        <p:nvSpPr>
          <p:cNvPr id="14" name="Text 12"/>
          <p:cNvSpPr/>
          <p:nvPr/>
        </p:nvSpPr>
        <p:spPr>
          <a:xfrm>
            <a:off x="4709160" y="3822192"/>
            <a:ext cx="283464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Escuchamos sin interrumpir.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138160" y="1508760"/>
            <a:ext cx="3246120" cy="4069080"/>
          </a:xfrm>
          <a:prstGeom prst="roundRect">
            <a:avLst>
              <a:gd name="adj" fmla="val 5634"/>
            </a:avLst>
          </a:prstGeom>
          <a:solidFill>
            <a:srgbClr val="FFF6E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Text 14"/>
          <p:cNvSpPr/>
          <p:nvPr/>
        </p:nvSpPr>
        <p:spPr>
          <a:xfrm>
            <a:off x="8321040" y="1737360"/>
            <a:ext cx="45720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49A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8823960" y="1783080"/>
            <a:ext cx="224028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Creamos un mural final: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8394192" y="2743200"/>
            <a:ext cx="2697480" cy="71323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F49A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“Nuestra clase en misión”</a:t>
            </a:r>
            <a:endParaRPr lang="en-US" sz="2500" dirty="0"/>
          </a:p>
        </p:txBody>
      </p:sp>
      <p:sp>
        <p:nvSpPr>
          <p:cNvPr id="19" name="Text 17"/>
          <p:cNvSpPr/>
          <p:nvPr/>
        </p:nvSpPr>
        <p:spPr>
          <a:xfrm>
            <a:off x="8366760" y="3822192"/>
            <a:ext cx="283464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 queda visible durante la semana.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57200" y="6565392"/>
            <a:ext cx="11247120" cy="182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r">
              <a:buNone/>
            </a:pPr>
            <a:r>
              <a:rPr lang="en-US" sz="700" dirty="0">
                <a:solidFill>
                  <a:srgbClr val="7A879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Fuente base: OMP España, domund.es y Mensaje del Papa para la Jornada Mundial de las Misiones 2026.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warm_cinematic_illustrated_3d_animated_car.png"/>
          <p:cNvPicPr>
            <a:picLocks noChangeAspect="1"/>
          </p:cNvPicPr>
          <p:nvPr/>
        </p:nvPicPr>
        <p:blipFill>
          <a:blip r:embed="rId3"/>
          <a:srcRect l="7000" r="-705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47472" y="571500"/>
            <a:ext cx="5212080" cy="5623560"/>
          </a:xfrm>
          <a:prstGeom prst="roundRect">
            <a:avLst>
              <a:gd name="adj" fmla="val 3158"/>
            </a:avLst>
          </a:prstGeom>
          <a:solidFill>
            <a:srgbClr val="FFFFFF">
              <a:alpha val="9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 dirty="0"/>
          </a:p>
        </p:txBody>
      </p:sp>
      <p:sp>
        <p:nvSpPr>
          <p:cNvPr id="4" name="Shape 1"/>
          <p:cNvSpPr/>
          <p:nvPr/>
        </p:nvSpPr>
        <p:spPr>
          <a:xfrm>
            <a:off x="868680" y="960120"/>
            <a:ext cx="1325880" cy="384048"/>
          </a:xfrm>
          <a:prstGeom prst="roundRect">
            <a:avLst>
              <a:gd name="adj" fmla="val 45238"/>
            </a:avLst>
          </a:prstGeom>
          <a:solidFill>
            <a:srgbClr val="F6C343"/>
          </a:solidFill>
          <a:ln w="12700">
            <a:solidFill>
              <a:srgbClr val="F6C34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2"/>
          <p:cNvSpPr/>
          <p:nvPr/>
        </p:nvSpPr>
        <p:spPr>
          <a:xfrm>
            <a:off x="960120" y="996696"/>
            <a:ext cx="114300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DÍA 2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68680" y="1554480"/>
            <a:ext cx="425196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3500" b="1" dirty="0">
                <a:solidFill>
                  <a:srgbClr val="1E4E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Vemos el vídeo</a:t>
            </a:r>
            <a:endParaRPr lang="en-US" sz="3500" dirty="0"/>
          </a:p>
          <a:p>
            <a:pPr marL="0" indent="0" algn="l">
              <a:buNone/>
            </a:pPr>
            <a:r>
              <a:rPr lang="en-US" sz="3500" b="1" dirty="0">
                <a:solidFill>
                  <a:srgbClr val="1E4E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 la campaña</a:t>
            </a:r>
            <a:endParaRPr lang="en-US" sz="3500" dirty="0"/>
          </a:p>
        </p:txBody>
      </p:sp>
      <p:sp>
        <p:nvSpPr>
          <p:cNvPr id="7" name="Text 4"/>
          <p:cNvSpPr/>
          <p:nvPr/>
        </p:nvSpPr>
        <p:spPr>
          <a:xfrm>
            <a:off x="896112" y="2788920"/>
            <a:ext cx="411480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Mientras lo vemos, buscamos tres cosas: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914400" y="3447288"/>
            <a:ext cx="384048" cy="384048"/>
          </a:xfrm>
          <a:prstGeom prst="ellipse">
            <a:avLst/>
          </a:prstGeom>
          <a:solidFill>
            <a:srgbClr val="2D9C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6"/>
          <p:cNvSpPr/>
          <p:nvPr/>
        </p:nvSpPr>
        <p:spPr>
          <a:xfrm>
            <a:off x="1481328" y="3383280"/>
            <a:ext cx="4480560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¿Quién ayuda?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1481328" y="3785616"/>
            <a:ext cx="475488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2536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Fíjate en las personas.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914400" y="4389120"/>
            <a:ext cx="384048" cy="384048"/>
          </a:xfrm>
          <a:prstGeom prst="ellipse">
            <a:avLst/>
          </a:prstGeom>
          <a:solidFill>
            <a:srgbClr val="3CB37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Text 9"/>
          <p:cNvSpPr/>
          <p:nvPr/>
        </p:nvSpPr>
        <p:spPr>
          <a:xfrm>
            <a:off x="1481328" y="4325112"/>
            <a:ext cx="4480560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¿A quién ayuda?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1481328" y="4727448"/>
            <a:ext cx="475488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2536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Fíjate en las necesidades.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914400" y="5330952"/>
            <a:ext cx="384048" cy="384048"/>
          </a:xfrm>
          <a:prstGeom prst="ellipse">
            <a:avLst/>
          </a:prstGeom>
          <a:solidFill>
            <a:srgbClr val="F49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5" name="Text 12"/>
          <p:cNvSpPr/>
          <p:nvPr/>
        </p:nvSpPr>
        <p:spPr>
          <a:xfrm>
            <a:off x="1481328" y="5266944"/>
            <a:ext cx="4480560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¿Qué nos pide a nosotros?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1481328" y="5669280"/>
            <a:ext cx="475488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2536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Fíjate en la llamada final.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914400" y="5669280"/>
            <a:ext cx="4389120" cy="502920"/>
          </a:xfrm>
          <a:prstGeom prst="roundRect">
            <a:avLst>
              <a:gd name="adj" fmla="val 36364"/>
            </a:avLst>
          </a:prstGeom>
          <a:solidFill>
            <a:srgbClr val="E94B5B"/>
          </a:solidFill>
          <a:ln w="12700">
            <a:solidFill>
              <a:srgbClr val="E94B5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8" name="Text 15">
            <a:hlinkClick r:id="rId4"/>
          </p:cNvPr>
          <p:cNvSpPr/>
          <p:nvPr/>
        </p:nvSpPr>
        <p:spPr>
          <a:xfrm>
            <a:off x="1005840" y="5797296"/>
            <a:ext cx="4206240" cy="182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pPr marL="0" indent="0" algn="ctr">
              <a:buNone/>
            </a:pPr>
            <a:r>
              <a:rPr lang="en-US" sz="1400" b="1" u="sng" dirty="0" err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Abrir</a:t>
            </a:r>
            <a:r>
              <a:rPr lang="en-US" sz="1400" b="1" u="sng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domund.es para vídeo / himno “Envíame a mí”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57200" y="6565392"/>
            <a:ext cx="11247120" cy="182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r">
              <a:buNone/>
            </a:pPr>
            <a:r>
              <a:rPr lang="en-US" sz="700" dirty="0">
                <a:solidFill>
                  <a:srgbClr val="7A879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Recurso audiovisual: domund.es, campaña DOMUND 2026.</a:t>
            </a:r>
            <a:endParaRPr lang="en-US" sz="700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9A4519A4-4266-49D3-AB1D-F0886F47B73C}"/>
              </a:ext>
            </a:extLst>
          </p:cNvPr>
          <p:cNvSpPr txBox="1"/>
          <p:nvPr/>
        </p:nvSpPr>
        <p:spPr>
          <a:xfrm>
            <a:off x="5742432" y="4697796"/>
            <a:ext cx="55595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highlight>
                  <a:srgbClr val="FFFF00"/>
                </a:highlight>
              </a:rPr>
              <a:t>Vídeo de la campaña</a:t>
            </a:r>
          </a:p>
          <a:p>
            <a:r>
              <a:rPr lang="es-ES" dirty="0">
                <a:highlight>
                  <a:srgbClr val="FFFF00"/>
                </a:highlight>
                <a:hlinkClick r:id="rId5"/>
              </a:rPr>
              <a:t>https://www.youtube.com/watch?v=Iv4mH2eUnhI</a:t>
            </a:r>
            <a:endParaRPr lang="es-ES" dirty="0">
              <a:highlight>
                <a:srgbClr val="FFFF00"/>
              </a:highlight>
            </a:endParaRPr>
          </a:p>
          <a:p>
            <a:endParaRPr lang="es-ES" dirty="0"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20040"/>
            <a:ext cx="1417320" cy="384048"/>
          </a:xfrm>
          <a:prstGeom prst="roundRect">
            <a:avLst>
              <a:gd name="adj" fmla="val 45238"/>
            </a:avLst>
          </a:prstGeom>
          <a:solidFill>
            <a:srgbClr val="F6C343"/>
          </a:solidFill>
          <a:ln w="12700">
            <a:solidFill>
              <a:srgbClr val="F6C34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594360" y="356616"/>
            <a:ext cx="123444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DÍA 2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02920" y="777240"/>
            <a:ext cx="658368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77500" lnSpcReduction="20000"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Después del vídeo: pensamos con el corazón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77240" y="1463040"/>
            <a:ext cx="5212080" cy="45262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/>
          <p:nvPr/>
        </p:nvSpPr>
        <p:spPr>
          <a:xfrm>
            <a:off x="1051560" y="1783080"/>
            <a:ext cx="448056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E4E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Rueda de reflexión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3635019" y="2749443"/>
            <a:ext cx="1371600" cy="694944"/>
          </a:xfrm>
          <a:prstGeom prst="ellipse">
            <a:avLst/>
          </a:prstGeom>
          <a:solidFill>
            <a:srgbClr val="2D9CD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 6"/>
          <p:cNvSpPr/>
          <p:nvPr/>
        </p:nvSpPr>
        <p:spPr>
          <a:xfrm>
            <a:off x="3726459" y="2978043"/>
            <a:ext cx="1188720" cy="21945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Veo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635019" y="4236573"/>
            <a:ext cx="1371600" cy="694944"/>
          </a:xfrm>
          <a:prstGeom prst="ellipse">
            <a:avLst/>
          </a:prstGeom>
          <a:solidFill>
            <a:srgbClr val="E94B5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Text 8"/>
          <p:cNvSpPr/>
          <p:nvPr/>
        </p:nvSpPr>
        <p:spPr>
          <a:xfrm>
            <a:off x="3726459" y="4465173"/>
            <a:ext cx="1188720" cy="21945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Siento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1759941" y="4236573"/>
            <a:ext cx="1371600" cy="694944"/>
          </a:xfrm>
          <a:prstGeom prst="ellipse">
            <a:avLst/>
          </a:prstGeom>
          <a:solidFill>
            <a:srgbClr val="F6C343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Text 10"/>
          <p:cNvSpPr/>
          <p:nvPr/>
        </p:nvSpPr>
        <p:spPr>
          <a:xfrm>
            <a:off x="1851381" y="4465173"/>
            <a:ext cx="1188720" cy="21945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 pregunto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1759941" y="2749443"/>
            <a:ext cx="1371600" cy="694944"/>
          </a:xfrm>
          <a:prstGeom prst="ellipse">
            <a:avLst/>
          </a:prstGeom>
          <a:solidFill>
            <a:srgbClr val="3CB371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Text 12"/>
          <p:cNvSpPr/>
          <p:nvPr/>
        </p:nvSpPr>
        <p:spPr>
          <a:xfrm>
            <a:off x="1851381" y="2978043"/>
            <a:ext cx="1188720" cy="21945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Puedo hacer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2724912" y="3264408"/>
            <a:ext cx="1325880" cy="132588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E4E79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Text 14"/>
          <p:cNvSpPr/>
          <p:nvPr/>
        </p:nvSpPr>
        <p:spPr>
          <a:xfrm>
            <a:off x="2788920" y="3675888"/>
            <a:ext cx="1188720" cy="21945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4E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DOMUND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492240" y="1463040"/>
            <a:ext cx="4709160" cy="4526280"/>
          </a:xfrm>
          <a:prstGeom prst="roundRect">
            <a:avLst>
              <a:gd name="adj" fmla="val 3636"/>
            </a:avLst>
          </a:prstGeom>
          <a:solidFill>
            <a:srgbClr val="FFF6E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8" name="Text 16"/>
          <p:cNvSpPr/>
          <p:nvPr/>
        </p:nvSpPr>
        <p:spPr>
          <a:xfrm>
            <a:off x="6812280" y="1783080"/>
            <a:ext cx="402336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49A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Frases para completar: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6858000" y="2423160"/>
            <a:ext cx="3977640" cy="2148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En el vídeo he descubierto que…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Una persona misionera es…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En mi clase puedo ayudar cuando…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Esta semana me comprometo a…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457200" y="6565392"/>
            <a:ext cx="11247120" cy="182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r">
              <a:buNone/>
            </a:pPr>
            <a:r>
              <a:rPr lang="en-US" sz="700" dirty="0">
                <a:solidFill>
                  <a:srgbClr val="7A879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Fuente base: OMP España, domund.es y Mensaje del Papa para la Jornada Mundial de las Misiones 2026.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8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20040"/>
            <a:ext cx="1417320" cy="384048"/>
          </a:xfrm>
          <a:prstGeom prst="roundRect">
            <a:avLst>
              <a:gd name="adj" fmla="val 45238"/>
            </a:avLst>
          </a:prstGeom>
          <a:solidFill>
            <a:srgbClr val="F6C343"/>
          </a:solidFill>
          <a:ln w="12700">
            <a:solidFill>
              <a:srgbClr val="F6C34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594360" y="356616"/>
            <a:ext cx="123444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DÍA 2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02920" y="777240"/>
            <a:ext cx="658368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 vídeo en una palabra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914400" y="1508760"/>
            <a:ext cx="10332720" cy="1143000"/>
          </a:xfrm>
          <a:prstGeom prst="roundRect">
            <a:avLst>
              <a:gd name="adj" fmla="val 14400"/>
            </a:avLst>
          </a:prstGeom>
          <a:solidFill>
            <a:srgbClr val="EAF7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/>
          <p:nvPr/>
        </p:nvSpPr>
        <p:spPr>
          <a:xfrm>
            <a:off x="1234440" y="1874520"/>
            <a:ext cx="973836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E4E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Elige una palabra: AYUDA · ALEGRÍA · COMPARTIR · FE · VALENTÍA · ESPERANZA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914400" y="3063240"/>
            <a:ext cx="3017520" cy="1965960"/>
          </a:xfrm>
          <a:prstGeom prst="roundRect">
            <a:avLst>
              <a:gd name="adj" fmla="val 8372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 6"/>
          <p:cNvSpPr/>
          <p:nvPr/>
        </p:nvSpPr>
        <p:spPr>
          <a:xfrm>
            <a:off x="1188720" y="3383280"/>
            <a:ext cx="2468880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D9CD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Escribo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234440" y="3931920"/>
            <a:ext cx="2377440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 palabra y una frase.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4572000" y="3063240"/>
            <a:ext cx="3017520" cy="1965960"/>
          </a:xfrm>
          <a:prstGeom prst="roundRect">
            <a:avLst>
              <a:gd name="adj" fmla="val 8372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Text 9"/>
          <p:cNvSpPr/>
          <p:nvPr/>
        </p:nvSpPr>
        <p:spPr>
          <a:xfrm>
            <a:off x="4846320" y="3383280"/>
            <a:ext cx="2468880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3CB3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Comparto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892040" y="3931920"/>
            <a:ext cx="2377440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digo a mi pareja.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229600" y="3063240"/>
            <a:ext cx="3017520" cy="1965960"/>
          </a:xfrm>
          <a:prstGeom prst="roundRect">
            <a:avLst>
              <a:gd name="adj" fmla="val 8372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Text 12"/>
          <p:cNvSpPr/>
          <p:nvPr/>
        </p:nvSpPr>
        <p:spPr>
          <a:xfrm>
            <a:off x="8503920" y="3383280"/>
            <a:ext cx="2468880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E94B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Elegimos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549640" y="3931920"/>
            <a:ext cx="2377440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Una palabra para la clase.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051560" y="5806440"/>
            <a:ext cx="996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Producto final: una nube de palabras del DOMUND 2026.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457200" y="6565392"/>
            <a:ext cx="11247120" cy="182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r">
              <a:buNone/>
            </a:pPr>
            <a:r>
              <a:rPr lang="en-US" sz="700" dirty="0">
                <a:solidFill>
                  <a:srgbClr val="7A879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Fuente base: OMP España, domund.es y Mensaje del Papa para la Jornada Mundial de las Misiones 2026.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cheerful_illustrative_watercolor_style_scen.png"/>
          <p:cNvPicPr>
            <a:picLocks noChangeAspect="1"/>
          </p:cNvPicPr>
          <p:nvPr/>
        </p:nvPicPr>
        <p:blipFill>
          <a:blip r:embed="rId3"/>
          <a:srcRect r="-5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502920"/>
            <a:ext cx="5577840" cy="5760720"/>
          </a:xfrm>
          <a:prstGeom prst="roundRect">
            <a:avLst>
              <a:gd name="adj" fmla="val 3279"/>
            </a:avLst>
          </a:prstGeom>
          <a:solidFill>
            <a:srgbClr val="FFFFFF">
              <a:alpha val="93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Shape 1"/>
          <p:cNvSpPr/>
          <p:nvPr/>
        </p:nvSpPr>
        <p:spPr>
          <a:xfrm>
            <a:off x="868680" y="868680"/>
            <a:ext cx="1325880" cy="384048"/>
          </a:xfrm>
          <a:prstGeom prst="roundRect">
            <a:avLst>
              <a:gd name="adj" fmla="val 45238"/>
            </a:avLst>
          </a:prstGeom>
          <a:solidFill>
            <a:srgbClr val="F6C343"/>
          </a:solidFill>
          <a:ln w="12700">
            <a:solidFill>
              <a:srgbClr val="F6C34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2"/>
          <p:cNvSpPr/>
          <p:nvPr/>
        </p:nvSpPr>
        <p:spPr>
          <a:xfrm>
            <a:off x="960120" y="905256"/>
            <a:ext cx="114300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DÍA 3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68680" y="1417320"/>
            <a:ext cx="434340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1E4E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Trabajamos el lema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896112" y="2148840"/>
            <a:ext cx="461772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E94B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“Uno en Cristo, unidos en la misión”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896112" y="2880360"/>
            <a:ext cx="452628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 dividimos en tres partes para entenderlo mejor: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914400" y="3493008"/>
            <a:ext cx="384048" cy="384048"/>
          </a:xfrm>
          <a:prstGeom prst="ellipse">
            <a:avLst/>
          </a:prstGeom>
          <a:solidFill>
            <a:srgbClr val="F6C34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Text 7"/>
          <p:cNvSpPr/>
          <p:nvPr/>
        </p:nvSpPr>
        <p:spPr>
          <a:xfrm>
            <a:off x="1481328" y="3429000"/>
            <a:ext cx="4480560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Uno en Cristo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1481328" y="3831336"/>
            <a:ext cx="475488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2536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Jesús es el centro que nos une.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914400" y="4434840"/>
            <a:ext cx="384048" cy="384048"/>
          </a:xfrm>
          <a:prstGeom prst="ellipse">
            <a:avLst/>
          </a:prstGeom>
          <a:solidFill>
            <a:srgbClr val="2D9C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Text 10"/>
          <p:cNvSpPr/>
          <p:nvPr/>
        </p:nvSpPr>
        <p:spPr>
          <a:xfrm>
            <a:off x="1481328" y="4370832"/>
            <a:ext cx="4480560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Unidos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1481328" y="4773168"/>
            <a:ext cx="475488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2536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somos iguales, pero caminamos juntos.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914400" y="5376672"/>
            <a:ext cx="384048" cy="384048"/>
          </a:xfrm>
          <a:prstGeom prst="ellipse">
            <a:avLst/>
          </a:prstGeom>
          <a:solidFill>
            <a:srgbClr val="3CB37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Text 13"/>
          <p:cNvSpPr/>
          <p:nvPr/>
        </p:nvSpPr>
        <p:spPr>
          <a:xfrm>
            <a:off x="1481328" y="5312664"/>
            <a:ext cx="4480560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 la misión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1481328" y="5715000"/>
            <a:ext cx="475488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2536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fe se nota en cómo amamos y servimos.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57200" y="6565392"/>
            <a:ext cx="11247120" cy="182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r">
              <a:buNone/>
            </a:pPr>
            <a:r>
              <a:rPr lang="en-US" sz="700" dirty="0">
                <a:solidFill>
                  <a:srgbClr val="7A879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Fuente base: OMP España, domund.es y Mensaje del Papa para la Jornada Mundial de las Misiones 2026.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20040"/>
            <a:ext cx="1417320" cy="384048"/>
          </a:xfrm>
          <a:prstGeom prst="roundRect">
            <a:avLst>
              <a:gd name="adj" fmla="val 45238"/>
            </a:avLst>
          </a:prstGeom>
          <a:solidFill>
            <a:srgbClr val="F6C343"/>
          </a:solidFill>
          <a:ln w="12700">
            <a:solidFill>
              <a:srgbClr val="F6C34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594360" y="356616"/>
            <a:ext cx="123444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DÍA 3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02920" y="777240"/>
            <a:ext cx="658368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Preguntas para dialogar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77240" y="1417320"/>
            <a:ext cx="5029200" cy="98755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Shape 4"/>
          <p:cNvSpPr/>
          <p:nvPr/>
        </p:nvSpPr>
        <p:spPr>
          <a:xfrm>
            <a:off x="1005840" y="1664208"/>
            <a:ext cx="475488" cy="475488"/>
          </a:xfrm>
          <a:prstGeom prst="ellipse">
            <a:avLst/>
          </a:prstGeom>
          <a:solidFill>
            <a:srgbClr val="2D9C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Text 5"/>
          <p:cNvSpPr/>
          <p:nvPr/>
        </p:nvSpPr>
        <p:spPr>
          <a:xfrm>
            <a:off x="1088136" y="1783080"/>
            <a:ext cx="310896" cy="137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645920" y="1609344"/>
            <a:ext cx="37490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¿Qué significa estar unidos sin pensar todos igual?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6263640" y="1417320"/>
            <a:ext cx="5029200" cy="98755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Shape 8"/>
          <p:cNvSpPr/>
          <p:nvPr/>
        </p:nvSpPr>
        <p:spPr>
          <a:xfrm>
            <a:off x="6492240" y="1664208"/>
            <a:ext cx="475488" cy="475488"/>
          </a:xfrm>
          <a:prstGeom prst="ellipse">
            <a:avLst/>
          </a:prstGeom>
          <a:solidFill>
            <a:srgbClr val="3CB37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Text 9"/>
          <p:cNvSpPr/>
          <p:nvPr/>
        </p:nvSpPr>
        <p:spPr>
          <a:xfrm>
            <a:off x="6574536" y="1783080"/>
            <a:ext cx="310896" cy="137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132320" y="1609344"/>
            <a:ext cx="37490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¿Quién necesita ayuda cerca de nosotros?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77240" y="2834640"/>
            <a:ext cx="5029200" cy="98755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Shape 12"/>
          <p:cNvSpPr/>
          <p:nvPr/>
        </p:nvSpPr>
        <p:spPr>
          <a:xfrm>
            <a:off x="1005840" y="3081528"/>
            <a:ext cx="475488" cy="475488"/>
          </a:xfrm>
          <a:prstGeom prst="ellipse">
            <a:avLst/>
          </a:prstGeom>
          <a:solidFill>
            <a:srgbClr val="F49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5" name="Text 13"/>
          <p:cNvSpPr/>
          <p:nvPr/>
        </p:nvSpPr>
        <p:spPr>
          <a:xfrm>
            <a:off x="1088136" y="3200400"/>
            <a:ext cx="310896" cy="137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645920" y="3026664"/>
            <a:ext cx="37490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¿Cómo podemos ser “misioneros” en el cole?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6263640" y="2834640"/>
            <a:ext cx="5029200" cy="98755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8" name="Shape 16"/>
          <p:cNvSpPr/>
          <p:nvPr/>
        </p:nvSpPr>
        <p:spPr>
          <a:xfrm>
            <a:off x="6492240" y="3081528"/>
            <a:ext cx="475488" cy="475488"/>
          </a:xfrm>
          <a:prstGeom prst="ellipse">
            <a:avLst/>
          </a:prstGeom>
          <a:solidFill>
            <a:srgbClr val="E94B5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9" name="Text 17"/>
          <p:cNvSpPr/>
          <p:nvPr/>
        </p:nvSpPr>
        <p:spPr>
          <a:xfrm>
            <a:off x="6574536" y="3200400"/>
            <a:ext cx="310896" cy="137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7132320" y="3026664"/>
            <a:ext cx="37490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¿Qué gesto pequeño puede cambiar un día?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777240" y="4251960"/>
            <a:ext cx="5029200" cy="98755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2" name="Shape 20"/>
          <p:cNvSpPr/>
          <p:nvPr/>
        </p:nvSpPr>
        <p:spPr>
          <a:xfrm>
            <a:off x="1005840" y="4498848"/>
            <a:ext cx="475488" cy="475488"/>
          </a:xfrm>
          <a:prstGeom prst="ellipse">
            <a:avLst/>
          </a:prstGeom>
          <a:solidFill>
            <a:srgbClr val="7A5C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3" name="Text 21"/>
          <p:cNvSpPr/>
          <p:nvPr/>
        </p:nvSpPr>
        <p:spPr>
          <a:xfrm>
            <a:off x="1088136" y="4617720"/>
            <a:ext cx="310896" cy="137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645920" y="4443984"/>
            <a:ext cx="37490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¿Qué nos cuesta más: escuchar, compartir o perdonar?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6263640" y="4251960"/>
            <a:ext cx="5029200" cy="98755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6" name="Shape 24"/>
          <p:cNvSpPr/>
          <p:nvPr/>
        </p:nvSpPr>
        <p:spPr>
          <a:xfrm>
            <a:off x="6492240" y="4498848"/>
            <a:ext cx="475488" cy="475488"/>
          </a:xfrm>
          <a:prstGeom prst="ellipse">
            <a:avLst/>
          </a:prstGeom>
          <a:solidFill>
            <a:srgbClr val="1B998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7" name="Text 25"/>
          <p:cNvSpPr/>
          <p:nvPr/>
        </p:nvSpPr>
        <p:spPr>
          <a:xfrm>
            <a:off x="6574536" y="4617720"/>
            <a:ext cx="310896" cy="137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7132320" y="4443984"/>
            <a:ext cx="37490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¿A quién podemos agradecer su voluntariado?</a:t>
            </a:r>
            <a:endParaRPr lang="en-US" sz="1700" dirty="0"/>
          </a:p>
        </p:txBody>
      </p:sp>
      <p:sp>
        <p:nvSpPr>
          <p:cNvPr id="29" name="Text 27"/>
          <p:cNvSpPr/>
          <p:nvPr/>
        </p:nvSpPr>
        <p:spPr>
          <a:xfrm>
            <a:off x="868680" y="5989320"/>
            <a:ext cx="1046988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E4E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Norma de diálogo: escucho para comprender, no solo para contestar.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457200" y="6565392"/>
            <a:ext cx="11247120" cy="182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r">
              <a:buNone/>
            </a:pPr>
            <a:r>
              <a:rPr lang="en-US" sz="700" dirty="0">
                <a:solidFill>
                  <a:srgbClr val="7A879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Fuente base: OMP España, domund.es y Mensaje del Papa para la Jornada Mundial de las Misiones 2026.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8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20040"/>
            <a:ext cx="1417320" cy="384048"/>
          </a:xfrm>
          <a:prstGeom prst="roundRect">
            <a:avLst>
              <a:gd name="adj" fmla="val 45238"/>
            </a:avLst>
          </a:prstGeom>
          <a:solidFill>
            <a:srgbClr val="F6C343"/>
          </a:solidFill>
          <a:ln w="12700">
            <a:solidFill>
              <a:srgbClr val="F6C34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594360" y="356616"/>
            <a:ext cx="123444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DÍA 3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02920" y="777240"/>
            <a:ext cx="658368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 lema a la acción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22960" y="1417320"/>
            <a:ext cx="10561320" cy="4526280"/>
          </a:xfrm>
          <a:prstGeom prst="roundRect">
            <a:avLst>
              <a:gd name="adj" fmla="val 404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/>
          <p:nvPr/>
        </p:nvSpPr>
        <p:spPr>
          <a:xfrm>
            <a:off x="1143000" y="1783080"/>
            <a:ext cx="996696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E4E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Semáforo del compromiso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2304288" y="2606040"/>
            <a:ext cx="1234440" cy="1234440"/>
          </a:xfrm>
          <a:prstGeom prst="ellipse">
            <a:avLst/>
          </a:prstGeom>
          <a:solidFill>
            <a:srgbClr val="3CB371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 6"/>
          <p:cNvSpPr/>
          <p:nvPr/>
        </p:nvSpPr>
        <p:spPr>
          <a:xfrm>
            <a:off x="1965960" y="3977640"/>
            <a:ext cx="192024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3CB3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HOY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600200" y="4434840"/>
            <a:ext cx="265176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Puedo saludar a quien está solo.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5733288" y="2606040"/>
            <a:ext cx="1234440" cy="1234440"/>
          </a:xfrm>
          <a:prstGeom prst="ellipse">
            <a:avLst/>
          </a:prstGeom>
          <a:solidFill>
            <a:srgbClr val="F6C343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Text 9"/>
          <p:cNvSpPr/>
          <p:nvPr/>
        </p:nvSpPr>
        <p:spPr>
          <a:xfrm>
            <a:off x="5394960" y="3977640"/>
            <a:ext cx="192024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6C3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ESTA SEMANA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5029200" y="4434840"/>
            <a:ext cx="265176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Puedo colaborar en una campaña solidaria.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9162288" y="2606040"/>
            <a:ext cx="1234440" cy="1234440"/>
          </a:xfrm>
          <a:prstGeom prst="ellipse">
            <a:avLst/>
          </a:prstGeom>
          <a:solidFill>
            <a:srgbClr val="E94B5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Text 12"/>
          <p:cNvSpPr/>
          <p:nvPr/>
        </p:nvSpPr>
        <p:spPr>
          <a:xfrm>
            <a:off x="8823960" y="3977640"/>
            <a:ext cx="192024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94B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ESTE MES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8458200" y="4434840"/>
            <a:ext cx="265176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Puedo dedicar tiempo a ayudar en casa, clase o parroquia.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234440" y="6199632"/>
            <a:ext cx="973836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Escribo mi compromiso en una tarjeta y lo guardo en la agenda.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457200" y="6565392"/>
            <a:ext cx="11247120" cy="182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r">
              <a:buNone/>
            </a:pPr>
            <a:r>
              <a:rPr lang="en-US" sz="700" dirty="0">
                <a:solidFill>
                  <a:srgbClr val="7A879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Fuente base: OMP España, domund.es y Mensaje del Papa para la Jornada Mundial de las Misiones 2026.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bright_colorful_warm_cartoon_illustration_styl.png"/>
          <p:cNvPicPr>
            <a:picLocks noChangeAspect="1"/>
          </p:cNvPicPr>
          <p:nvPr/>
        </p:nvPicPr>
        <p:blipFill>
          <a:blip r:embed="rId3"/>
          <a:srcRect l="2000" r="-205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16052" y="1124712"/>
            <a:ext cx="5394960" cy="5532120"/>
          </a:xfrm>
          <a:prstGeom prst="roundRect">
            <a:avLst>
              <a:gd name="adj" fmla="val 3051"/>
            </a:avLst>
          </a:prstGeom>
          <a:solidFill>
            <a:srgbClr val="FFFFFF">
              <a:alpha val="9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Shape 1"/>
          <p:cNvSpPr/>
          <p:nvPr/>
        </p:nvSpPr>
        <p:spPr>
          <a:xfrm>
            <a:off x="868680" y="960120"/>
            <a:ext cx="1325880" cy="384048"/>
          </a:xfrm>
          <a:prstGeom prst="roundRect">
            <a:avLst>
              <a:gd name="adj" fmla="val 45238"/>
            </a:avLst>
          </a:prstGeom>
          <a:solidFill>
            <a:srgbClr val="F6C343"/>
          </a:solidFill>
          <a:ln w="12700">
            <a:solidFill>
              <a:srgbClr val="F6C34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2"/>
          <p:cNvSpPr/>
          <p:nvPr/>
        </p:nvSpPr>
        <p:spPr>
          <a:xfrm>
            <a:off x="960120" y="996696"/>
            <a:ext cx="114300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DÍA 4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68680" y="1508760"/>
            <a:ext cx="434340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1E4E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Voluntariado:</a:t>
            </a:r>
            <a:endParaRPr lang="en-US" sz="3400" dirty="0"/>
          </a:p>
          <a:p>
            <a:pPr marL="0" indent="0" algn="l">
              <a:buNone/>
            </a:pPr>
            <a:r>
              <a:rPr lang="en-US" sz="3400" b="1" dirty="0">
                <a:solidFill>
                  <a:srgbClr val="1E4E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ayudar con alegría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896112" y="2788920"/>
            <a:ext cx="4434840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 voluntario no es “hacer mucho”.</a:t>
            </a:r>
            <a:endParaRPr lang="en-US" sz="1900" dirty="0"/>
          </a:p>
          <a:p>
            <a:pPr marL="0" indent="0" algn="l">
              <a:buNone/>
            </a:pPr>
            <a:r>
              <a:rPr lang="en-US" sz="1900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 regalar algo de mí para que otra persona esté mejor.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914400" y="4041648"/>
            <a:ext cx="384048" cy="384048"/>
          </a:xfrm>
          <a:prstGeom prst="ellipse">
            <a:avLst/>
          </a:prstGeom>
          <a:solidFill>
            <a:srgbClr val="2D9C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6"/>
          <p:cNvSpPr/>
          <p:nvPr/>
        </p:nvSpPr>
        <p:spPr>
          <a:xfrm>
            <a:off x="1481328" y="3977640"/>
            <a:ext cx="4480560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Tiempo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1481328" y="4379976"/>
            <a:ext cx="475488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2536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estar disponible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914400" y="4983480"/>
            <a:ext cx="384048" cy="384048"/>
          </a:xfrm>
          <a:prstGeom prst="ellipse">
            <a:avLst/>
          </a:prstGeom>
          <a:solidFill>
            <a:srgbClr val="3CB37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Text 9"/>
          <p:cNvSpPr/>
          <p:nvPr/>
        </p:nvSpPr>
        <p:spPr>
          <a:xfrm>
            <a:off x="1481328" y="4919472"/>
            <a:ext cx="4480560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Talentos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1481328" y="5321808"/>
            <a:ext cx="475488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2536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poner lo que sé al servicio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914400" y="5925312"/>
            <a:ext cx="384048" cy="384048"/>
          </a:xfrm>
          <a:prstGeom prst="ellipse">
            <a:avLst/>
          </a:prstGeom>
          <a:solidFill>
            <a:srgbClr val="E94B5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5" name="Text 12"/>
          <p:cNvSpPr/>
          <p:nvPr/>
        </p:nvSpPr>
        <p:spPr>
          <a:xfrm>
            <a:off x="1481328" y="5861304"/>
            <a:ext cx="4480560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Corazón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1481328" y="6263640"/>
            <a:ext cx="475488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2536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hacerlo con cariño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57200" y="6565392"/>
            <a:ext cx="11247120" cy="182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r">
              <a:buNone/>
            </a:pPr>
            <a:r>
              <a:rPr lang="en-US" sz="700" dirty="0">
                <a:solidFill>
                  <a:srgbClr val="7A879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Fuente base: OMP España, domund.es y Mensaje del Papa para la Jornada Mundial de las Misiones 2026.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20040"/>
            <a:ext cx="1417320" cy="384048"/>
          </a:xfrm>
          <a:prstGeom prst="roundRect">
            <a:avLst>
              <a:gd name="adj" fmla="val 45238"/>
            </a:avLst>
          </a:prstGeom>
          <a:solidFill>
            <a:srgbClr val="F6C343"/>
          </a:solidFill>
          <a:ln w="12700">
            <a:solidFill>
              <a:srgbClr val="F6C34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594360" y="356616"/>
            <a:ext cx="123444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DÍA 4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02920" y="777240"/>
            <a:ext cx="658368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Nuestro compromiso DOMUND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85800" y="1234440"/>
            <a:ext cx="3337560" cy="4434840"/>
          </a:xfrm>
          <a:prstGeom prst="roundRect">
            <a:avLst>
              <a:gd name="adj" fmla="val 4932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/>
          <p:nvPr/>
        </p:nvSpPr>
        <p:spPr>
          <a:xfrm>
            <a:off x="960120" y="1600200"/>
            <a:ext cx="278892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2D9CD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Miro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914400" y="2286000"/>
            <a:ext cx="283464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¿Qué necesidad veo en mi clase, mi colegio o mi barrio?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4434840" y="1234440"/>
            <a:ext cx="3337560" cy="4434840"/>
          </a:xfrm>
          <a:prstGeom prst="roundRect">
            <a:avLst>
              <a:gd name="adj" fmla="val 4932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/>
          <p:nvPr/>
        </p:nvSpPr>
        <p:spPr>
          <a:xfrm>
            <a:off x="4709160" y="1600200"/>
            <a:ext cx="278892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3CB37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Elijo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4663440" y="2286000"/>
            <a:ext cx="283464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¿Qué acción podemos hacer juntos de verdad?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8183880" y="1234440"/>
            <a:ext cx="3337560" cy="4434840"/>
          </a:xfrm>
          <a:prstGeom prst="roundRect">
            <a:avLst>
              <a:gd name="adj" fmla="val 4932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Text 10"/>
          <p:cNvSpPr/>
          <p:nvPr/>
        </p:nvSpPr>
        <p:spPr>
          <a:xfrm>
            <a:off x="8458200" y="1600200"/>
            <a:ext cx="278892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E94B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Actúo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8412480" y="2286000"/>
            <a:ext cx="283464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¿Qué día lo haremos y quién se encarga de cada cosa?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1143000" y="5897880"/>
            <a:ext cx="9921240" cy="594360"/>
          </a:xfrm>
          <a:prstGeom prst="roundRect">
            <a:avLst>
              <a:gd name="adj" fmla="val 30769"/>
            </a:avLst>
          </a:prstGeom>
          <a:solidFill>
            <a:srgbClr val="FFF1C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5" name="Text 13"/>
          <p:cNvSpPr/>
          <p:nvPr/>
        </p:nvSpPr>
        <p:spPr>
          <a:xfrm>
            <a:off x="1325880" y="6071616"/>
            <a:ext cx="955548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Frase final: “La misión empieza aquí, con un gesto pequeño hecho con mucho amor.”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7200" y="6565392"/>
            <a:ext cx="11247120" cy="182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r">
              <a:buNone/>
            </a:pPr>
            <a:r>
              <a:rPr lang="en-US" sz="700" dirty="0">
                <a:solidFill>
                  <a:srgbClr val="7A879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Datos de campaña: DOMUND 2026, 18 de octubre, lema “Uno en Cristo, unidos en la misión”, 100 años.</a:t>
            </a:r>
            <a:endParaRPr lang="en-US" sz="70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BE0E957-5400-356C-09EB-D058BBD6B1B6}"/>
              </a:ext>
            </a:extLst>
          </p:cNvPr>
          <p:cNvSpPr txBox="1"/>
          <p:nvPr/>
        </p:nvSpPr>
        <p:spPr>
          <a:xfrm>
            <a:off x="3749040" y="225474"/>
            <a:ext cx="77571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HIMNO DOMUND 2026 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  <a:hlinkClick r:id="rId3"/>
              </a:rPr>
              <a:t>https://www.youtube.com/watch?v=a0AsTGrkcrc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1320</Words>
  <Application>Microsoft Office PowerPoint</Application>
  <PresentationFormat>Panorámica</PresentationFormat>
  <Paragraphs>176</Paragraphs>
  <Slides>12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5" baseType="lpstr">
      <vt:lpstr>Aptos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Salesianas Béjar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DOMUND 2026 - Uno en Cristo, unidos en la misión</dc:title>
  <dc:subject>DOMUND 2026 para 4º, 5º y 6º de Primaria</dc:subject>
  <dc:creator>OpenAI</dc:creator>
  <cp:lastModifiedBy>Teresa Gómez Sánchez</cp:lastModifiedBy>
  <cp:revision>5</cp:revision>
  <dcterms:created xsi:type="dcterms:W3CDTF">2026-09-28T09:53:00Z</dcterms:created>
  <dcterms:modified xsi:type="dcterms:W3CDTF">2026-10-06T11:07:32Z</dcterms:modified>
</cp:coreProperties>
</file>