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63" r:id="rId5"/>
    <p:sldId id="259" r:id="rId6"/>
    <p:sldId id="260" r:id="rId7"/>
    <p:sldId id="261" r:id="rId8"/>
    <p:sldId id="262" r:id="rId9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64" d="100"/>
          <a:sy n="64" d="100"/>
        </p:scale>
        <p:origin x="712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977130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Duración orientativa: 1 minuto. Presentar el lema y explicar que el DOMUND 2026 celebra el centenario de la Jornada Mundial de las Misiones.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Duración: 2 minutos. Pedir 3 o 4 respuestas rápidas a la pregunta final. No buscar una definición perfecta; activar ideas previas.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Duración: 3 minutos. Explicar el lema con ejemplos de la vida escolar: incluir a alguien, ayudar a un compañero, colaborar en una campaña, ofrecer tiempo.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Reservar hasta 20 minutos. El vídeo oficial presenta a siete misioneros en Lomé (Togo). Si el vídeo termina antes, dejar 1 minuto de silencio para pensar qué gesto o testimonio ha llamado más la atención.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Duración: 4 minutos. Elegir 2 preguntas si el tiempo va justo. Puede hacerse como lluvia de ideas breve.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Duración: 2 minutos. Cerrar con un compromiso pequeño, concreto y realista. Puede ser individual o de clase.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Cierre. Escuchar la canción completa o un fragmento según el tiempo disponible. Recordar que la campaña se celebra el 18 de octubre de 2026.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ASTER">
    <p:bg>
      <p:bgPr>
        <a:solidFill>
          <a:srgbClr val="F5F2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E85D3F"/>
          </a:solidFill>
          <a:ln w="12700">
            <a:solidFill>
              <a:srgbClr val="E85D3F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6510528"/>
            <a:ext cx="48463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B728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DOMUND 2026 · Tutoría ESO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9829800" y="6510528"/>
            <a:ext cx="1828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728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18 de octubre de 2026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22608" y="649224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280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lang="en-US" b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22608" y="649224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280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lang="en-US" b="0"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Iv4mH2eUnhI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xFX3_yApCbw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domund.es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732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2"/>
          <p:cNvSpPr/>
          <p:nvPr/>
        </p:nvSpPr>
        <p:spPr>
          <a:xfrm>
            <a:off x="8705088" y="685800"/>
            <a:ext cx="1828800" cy="2606040"/>
          </a:xfrm>
          <a:prstGeom prst="ellipse">
            <a:avLst/>
          </a:prstGeom>
          <a:solidFill>
            <a:srgbClr val="2A516E">
              <a:alpha val="0"/>
            </a:srgbClr>
          </a:solidFill>
          <a:ln w="15240">
            <a:solidFill>
              <a:srgbClr val="B9D6D1">
                <a:alpha val="7200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6" name="Shape 4"/>
          <p:cNvSpPr/>
          <p:nvPr/>
        </p:nvSpPr>
        <p:spPr>
          <a:xfrm>
            <a:off x="8385048" y="2421570"/>
            <a:ext cx="2542032" cy="0"/>
          </a:xfrm>
          <a:prstGeom prst="line">
            <a:avLst/>
          </a:prstGeom>
          <a:noFill/>
          <a:ln w="15240">
            <a:solidFill>
              <a:srgbClr val="B9D6D1">
                <a:alpha val="7500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pic>
        <p:nvPicPr>
          <p:cNvPr id="14" name="Imagen 13" descr="/mnt/data/generated_image_BE07786A7C5E_01.png">
            <a:extLst>
              <a:ext uri="{FF2B5EF4-FFF2-40B4-BE49-F238E27FC236}">
                <a16:creationId xmlns:a16="http://schemas.microsoft.com/office/drawing/2014/main" id="{8E131349-4F5C-132C-4CA0-FEBB567BDF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37521" y="144739"/>
            <a:ext cx="7591425" cy="5057775"/>
          </a:xfrm>
          <a:prstGeom prst="rect">
            <a:avLst/>
          </a:prstGeom>
        </p:spPr>
      </p:pic>
      <p:sp>
        <p:nvSpPr>
          <p:cNvPr id="8" name="Text 6"/>
          <p:cNvSpPr/>
          <p:nvPr/>
        </p:nvSpPr>
        <p:spPr>
          <a:xfrm>
            <a:off x="749808" y="1078992"/>
            <a:ext cx="63093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DOMUND 2026</a:t>
            </a:r>
            <a:endParaRPr lang="en-US" sz="3600" dirty="0"/>
          </a:p>
        </p:txBody>
      </p:sp>
      <p:sp>
        <p:nvSpPr>
          <p:cNvPr id="9" name="Text 7"/>
          <p:cNvSpPr/>
          <p:nvPr/>
        </p:nvSpPr>
        <p:spPr>
          <a:xfrm>
            <a:off x="749808" y="1874520"/>
            <a:ext cx="6766560" cy="1298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900" b="1" dirty="0">
                <a:solidFill>
                  <a:srgbClr val="FFE1A6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UNO EN CRISTO,</a:t>
            </a:r>
            <a:endParaRPr lang="en-US" sz="2900" dirty="0"/>
          </a:p>
          <a:p>
            <a:pPr marL="0" indent="0">
              <a:buNone/>
            </a:pPr>
            <a:r>
              <a:rPr lang="en-US" sz="2900" b="1" dirty="0">
                <a:solidFill>
                  <a:srgbClr val="FFE1A6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UNIDOS EN LA MISIÓN</a:t>
            </a:r>
            <a:endParaRPr lang="en-US" sz="2900" dirty="0"/>
          </a:p>
        </p:txBody>
      </p:sp>
      <p:sp>
        <p:nvSpPr>
          <p:cNvPr id="10" name="Text 8"/>
          <p:cNvSpPr/>
          <p:nvPr/>
        </p:nvSpPr>
        <p:spPr>
          <a:xfrm>
            <a:off x="768096" y="3383280"/>
            <a:ext cx="53035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DCE6EC"/>
                </a:solidFill>
              </a:rPr>
              <a:t>Tutoría · 1.º a 4.º de ESO ·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670295" y="4087368"/>
            <a:ext cx="3108960" cy="612648"/>
          </a:xfrm>
          <a:prstGeom prst="roundRect">
            <a:avLst>
              <a:gd name="adj" fmla="val 11940"/>
            </a:avLst>
          </a:prstGeom>
          <a:solidFill>
            <a:srgbClr val="E85D3F"/>
          </a:solidFill>
          <a:ln w="12700">
            <a:solidFill>
              <a:srgbClr val="E85D3F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2" name="Text 10"/>
          <p:cNvSpPr/>
          <p:nvPr/>
        </p:nvSpPr>
        <p:spPr>
          <a:xfrm>
            <a:off x="896112" y="4315968"/>
            <a:ext cx="280720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100 años de misión · 1926–2026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768096" y="5074920"/>
            <a:ext cx="621792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700" dirty="0">
                <a:solidFill>
                  <a:srgbClr val="E7EEF3"/>
                </a:solidFill>
              </a:rPr>
              <a:t>Una invitación a mirar más allá de nosotros mismos y descubrir que ayudar también puede empezar aquí.</a:t>
            </a:r>
            <a:endParaRPr lang="en-US" sz="1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75488"/>
            <a:ext cx="108813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7324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¿Qué es el DOMUND?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658368" y="1024128"/>
            <a:ext cx="103327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dirty="0">
                <a:solidFill>
                  <a:srgbClr val="607080"/>
                </a:solidFill>
              </a:rPr>
              <a:t>Una campaña que conecta fe, solidaridad y compromiso.</a:t>
            </a:r>
            <a:endParaRPr lang="en-US" sz="1350" dirty="0"/>
          </a:p>
        </p:txBody>
      </p:sp>
      <p:sp>
        <p:nvSpPr>
          <p:cNvPr id="4" name="Text 2"/>
          <p:cNvSpPr/>
          <p:nvPr/>
        </p:nvSpPr>
        <p:spPr>
          <a:xfrm>
            <a:off x="10625328" y="548640"/>
            <a:ext cx="731520" cy="310896"/>
          </a:xfrm>
          <a:prstGeom prst="rect">
            <a:avLst/>
          </a:prstGeom>
          <a:solidFill>
            <a:srgbClr val="D8A33A"/>
          </a:solidFill>
          <a:ln>
            <a:solidFill>
              <a:srgbClr val="D8A33A"/>
            </a:solidFill>
          </a:ln>
        </p:spPr>
        <p:txBody>
          <a:bodyPr wrap="square" lIns="381" tIns="381" rIns="381" bIns="381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17324D"/>
                </a:solidFill>
              </a:rPr>
              <a:t>2 min</a:t>
            </a:r>
            <a:endParaRPr lang="en-US" sz="1100" dirty="0"/>
          </a:p>
        </p:txBody>
      </p:sp>
      <p:sp>
        <p:nvSpPr>
          <p:cNvPr id="5" name="Shape 3"/>
          <p:cNvSpPr/>
          <p:nvPr/>
        </p:nvSpPr>
        <p:spPr>
          <a:xfrm>
            <a:off x="658368" y="1600200"/>
            <a:ext cx="3401568" cy="3611880"/>
          </a:xfrm>
          <a:prstGeom prst="roundRect">
            <a:avLst>
              <a:gd name="adj" fmla="val 2151"/>
            </a:avLst>
          </a:prstGeom>
          <a:solidFill>
            <a:srgbClr val="FFFFFF"/>
          </a:solidFill>
          <a:ln w="12700">
            <a:solidFill>
              <a:srgbClr val="D9E1E8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6" name="Text 4"/>
          <p:cNvSpPr/>
          <p:nvPr/>
        </p:nvSpPr>
        <p:spPr>
          <a:xfrm>
            <a:off x="877824" y="1828800"/>
            <a:ext cx="65836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dirty="0">
                <a:solidFill>
                  <a:srgbClr val="000000"/>
                </a:solidFill>
              </a:rPr>
              <a:t>🌍</a:t>
            </a:r>
            <a:endParaRPr lang="en-US" sz="3000" dirty="0"/>
          </a:p>
        </p:txBody>
      </p:sp>
      <p:sp>
        <p:nvSpPr>
          <p:cNvPr id="7" name="Text 5"/>
          <p:cNvSpPr/>
          <p:nvPr/>
        </p:nvSpPr>
        <p:spPr>
          <a:xfrm>
            <a:off x="877824" y="2542032"/>
            <a:ext cx="28803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7324D"/>
                </a:solidFill>
              </a:rPr>
              <a:t>MIRAR EL MUNDO</a:t>
            </a:r>
            <a:endParaRPr lang="en-US" sz="1700" dirty="0"/>
          </a:p>
        </p:txBody>
      </p:sp>
      <p:sp>
        <p:nvSpPr>
          <p:cNvPr id="8" name="Text 6"/>
          <p:cNvSpPr/>
          <p:nvPr/>
        </p:nvSpPr>
        <p:spPr>
          <a:xfrm>
            <a:off x="877824" y="3127248"/>
            <a:ext cx="2889504" cy="13898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50" dirty="0">
                <a:solidFill>
                  <a:srgbClr val="243447"/>
                </a:solidFill>
              </a:rPr>
              <a:t>Conocer realidades distintas y a personas que entregan su vida al servicio de otros.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4462272" y="1600200"/>
            <a:ext cx="3401568" cy="3611880"/>
          </a:xfrm>
          <a:prstGeom prst="roundRect">
            <a:avLst>
              <a:gd name="adj" fmla="val 2151"/>
            </a:avLst>
          </a:prstGeom>
          <a:solidFill>
            <a:srgbClr val="E7F3F1"/>
          </a:solidFill>
          <a:ln w="12700">
            <a:solidFill>
              <a:srgbClr val="D9E1E8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0" name="Text 8"/>
          <p:cNvSpPr/>
          <p:nvPr/>
        </p:nvSpPr>
        <p:spPr>
          <a:xfrm>
            <a:off x="4681728" y="1828800"/>
            <a:ext cx="65836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dirty="0">
                <a:solidFill>
                  <a:srgbClr val="000000"/>
                </a:solidFill>
              </a:rPr>
              <a:t>🤝</a:t>
            </a:r>
            <a:endParaRPr lang="en-US" sz="3000" dirty="0"/>
          </a:p>
        </p:txBody>
      </p:sp>
      <p:sp>
        <p:nvSpPr>
          <p:cNvPr id="11" name="Text 9"/>
          <p:cNvSpPr/>
          <p:nvPr/>
        </p:nvSpPr>
        <p:spPr>
          <a:xfrm>
            <a:off x="4681728" y="2542032"/>
            <a:ext cx="28803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7324D"/>
                </a:solidFill>
              </a:rPr>
              <a:t>COMPARTIR</a:t>
            </a:r>
            <a:endParaRPr lang="en-US" sz="1700" dirty="0"/>
          </a:p>
        </p:txBody>
      </p:sp>
      <p:sp>
        <p:nvSpPr>
          <p:cNvPr id="12" name="Text 10"/>
          <p:cNvSpPr/>
          <p:nvPr/>
        </p:nvSpPr>
        <p:spPr>
          <a:xfrm>
            <a:off x="4681728" y="3127248"/>
            <a:ext cx="2889504" cy="13898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50" dirty="0">
                <a:solidFill>
                  <a:srgbClr val="243447"/>
                </a:solidFill>
              </a:rPr>
              <a:t>Apoyar la misión con oración, tiempo, pequeñas renuncias y ayuda económica.</a:t>
            </a:r>
            <a:endParaRPr lang="en-US" sz="1450" dirty="0"/>
          </a:p>
        </p:txBody>
      </p:sp>
      <p:sp>
        <p:nvSpPr>
          <p:cNvPr id="13" name="Shape 11"/>
          <p:cNvSpPr/>
          <p:nvPr/>
        </p:nvSpPr>
        <p:spPr>
          <a:xfrm>
            <a:off x="8266176" y="1600200"/>
            <a:ext cx="3401568" cy="3611880"/>
          </a:xfrm>
          <a:prstGeom prst="roundRect">
            <a:avLst>
              <a:gd name="adj" fmla="val 2151"/>
            </a:avLst>
          </a:prstGeom>
          <a:solidFill>
            <a:srgbClr val="FFFFFF"/>
          </a:solidFill>
          <a:ln w="12700">
            <a:solidFill>
              <a:srgbClr val="D9E1E8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4" name="Text 12"/>
          <p:cNvSpPr/>
          <p:nvPr/>
        </p:nvSpPr>
        <p:spPr>
          <a:xfrm>
            <a:off x="8485632" y="1828800"/>
            <a:ext cx="65836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dirty="0">
                <a:solidFill>
                  <a:srgbClr val="000000"/>
                </a:solidFill>
              </a:rPr>
              <a:t>❤️</a:t>
            </a:r>
            <a:endParaRPr lang="en-US" sz="3000" dirty="0"/>
          </a:p>
        </p:txBody>
      </p:sp>
      <p:sp>
        <p:nvSpPr>
          <p:cNvPr id="15" name="Text 13"/>
          <p:cNvSpPr/>
          <p:nvPr/>
        </p:nvSpPr>
        <p:spPr>
          <a:xfrm>
            <a:off x="8485632" y="2542032"/>
            <a:ext cx="28803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7324D"/>
                </a:solidFill>
              </a:rPr>
              <a:t>COMPROMETERSE</a:t>
            </a:r>
            <a:endParaRPr lang="en-US" sz="1700" dirty="0"/>
          </a:p>
        </p:txBody>
      </p:sp>
      <p:sp>
        <p:nvSpPr>
          <p:cNvPr id="16" name="Text 14"/>
          <p:cNvSpPr/>
          <p:nvPr/>
        </p:nvSpPr>
        <p:spPr>
          <a:xfrm>
            <a:off x="8485632" y="3127248"/>
            <a:ext cx="2889504" cy="13898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50" dirty="0">
                <a:solidFill>
                  <a:srgbClr val="243447"/>
                </a:solidFill>
              </a:rPr>
              <a:t>Descubrir que la generosidad no es solo “dar cosas”: también es estar, escuchar y servir.</a:t>
            </a:r>
            <a:endParaRPr lang="en-US" sz="1450" dirty="0"/>
          </a:p>
        </p:txBody>
      </p:sp>
      <p:sp>
        <p:nvSpPr>
          <p:cNvPr id="17" name="Text 15"/>
          <p:cNvSpPr/>
          <p:nvPr/>
        </p:nvSpPr>
        <p:spPr>
          <a:xfrm>
            <a:off x="822960" y="5641848"/>
            <a:ext cx="1024128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E85D3F"/>
                </a:solidFill>
              </a:rPr>
              <a:t>Pregunta rápida: ¿qué palabra relacionas tú con “misión”?</a:t>
            </a: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658368" y="6254496"/>
            <a:ext cx="80467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7A7A7A"/>
                </a:solidFill>
              </a:rPr>
              <a:t>Fuente: Obras Misionales Pontificias (OMP)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22608" y="649224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280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lang="en-US" b="0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75488"/>
            <a:ext cx="108813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7324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El lema de 2026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658368" y="1024128"/>
            <a:ext cx="103327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dirty="0">
                <a:solidFill>
                  <a:srgbClr val="607080"/>
                </a:solidFill>
              </a:rPr>
              <a:t>“Uno en Cristo, unidos en la misión”</a:t>
            </a:r>
            <a:endParaRPr lang="en-US" sz="1350" dirty="0"/>
          </a:p>
        </p:txBody>
      </p:sp>
      <p:sp>
        <p:nvSpPr>
          <p:cNvPr id="4" name="Text 2"/>
          <p:cNvSpPr/>
          <p:nvPr/>
        </p:nvSpPr>
        <p:spPr>
          <a:xfrm>
            <a:off x="10625328" y="548640"/>
            <a:ext cx="731520" cy="310896"/>
          </a:xfrm>
          <a:prstGeom prst="rect">
            <a:avLst/>
          </a:prstGeom>
          <a:solidFill>
            <a:srgbClr val="2E7D78"/>
          </a:solidFill>
          <a:ln>
            <a:solidFill>
              <a:srgbClr val="2E7D78"/>
            </a:solidFill>
          </a:ln>
        </p:spPr>
        <p:txBody>
          <a:bodyPr wrap="square" lIns="381" tIns="381" rIns="381" bIns="381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</a:rPr>
              <a:t>3 min</a:t>
            </a:r>
            <a:endParaRPr lang="en-US" sz="1100" dirty="0"/>
          </a:p>
        </p:txBody>
      </p:sp>
      <p:sp>
        <p:nvSpPr>
          <p:cNvPr id="5" name="Shape 3"/>
          <p:cNvSpPr/>
          <p:nvPr/>
        </p:nvSpPr>
        <p:spPr>
          <a:xfrm>
            <a:off x="713232" y="1572768"/>
            <a:ext cx="10771632" cy="1170432"/>
          </a:xfrm>
          <a:prstGeom prst="roundRect">
            <a:avLst>
              <a:gd name="adj" fmla="val 6250"/>
            </a:avLst>
          </a:prstGeom>
          <a:solidFill>
            <a:srgbClr val="17324D"/>
          </a:solidFill>
          <a:ln w="12700">
            <a:solidFill>
              <a:srgbClr val="17324D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6" name="Text 4"/>
          <p:cNvSpPr/>
          <p:nvPr/>
        </p:nvSpPr>
        <p:spPr>
          <a:xfrm>
            <a:off x="941832" y="1828800"/>
            <a:ext cx="379476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FFFFFF"/>
                </a:solidFill>
              </a:rPr>
              <a:t>UNO EN CRISTO</a:t>
            </a:r>
            <a:endParaRPr lang="en-US" sz="2600" dirty="0"/>
          </a:p>
        </p:txBody>
      </p:sp>
      <p:sp>
        <p:nvSpPr>
          <p:cNvPr id="7" name="Text 5"/>
          <p:cNvSpPr/>
          <p:nvPr/>
        </p:nvSpPr>
        <p:spPr>
          <a:xfrm>
            <a:off x="4892040" y="1801368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FFE1A6"/>
                </a:solidFill>
              </a:rPr>
              <a:t>+</a:t>
            </a:r>
            <a:endParaRPr lang="en-US" sz="2800" dirty="0"/>
          </a:p>
        </p:txBody>
      </p:sp>
      <p:sp>
        <p:nvSpPr>
          <p:cNvPr id="8" name="Text 6"/>
          <p:cNvSpPr/>
          <p:nvPr/>
        </p:nvSpPr>
        <p:spPr>
          <a:xfrm>
            <a:off x="5486400" y="1828800"/>
            <a:ext cx="54406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FFFFFF"/>
                </a:solidFill>
              </a:rPr>
              <a:t>UNIDOS EN LA MISIÓN</a:t>
            </a:r>
            <a:endParaRPr lang="en-US" sz="2600" dirty="0"/>
          </a:p>
        </p:txBody>
      </p:sp>
      <p:sp>
        <p:nvSpPr>
          <p:cNvPr id="9" name="Shape 7"/>
          <p:cNvSpPr/>
          <p:nvPr/>
        </p:nvSpPr>
        <p:spPr>
          <a:xfrm>
            <a:off x="868680" y="3154680"/>
            <a:ext cx="457200" cy="457200"/>
          </a:xfrm>
          <a:prstGeom prst="ellipse">
            <a:avLst/>
          </a:prstGeom>
          <a:solidFill>
            <a:srgbClr val="E85D3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0" name="Text 8"/>
          <p:cNvSpPr/>
          <p:nvPr/>
        </p:nvSpPr>
        <p:spPr>
          <a:xfrm>
            <a:off x="950976" y="3236976"/>
            <a:ext cx="29260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1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1508760" y="3136392"/>
            <a:ext cx="3200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7324D"/>
                </a:solidFill>
              </a:rPr>
              <a:t>Ser diferentes no nos separa</a:t>
            </a:r>
            <a:endParaRPr lang="en-US" sz="1700" dirty="0"/>
          </a:p>
        </p:txBody>
      </p:sp>
      <p:sp>
        <p:nvSpPr>
          <p:cNvPr id="12" name="Text 10"/>
          <p:cNvSpPr/>
          <p:nvPr/>
        </p:nvSpPr>
        <p:spPr>
          <a:xfrm>
            <a:off x="4709160" y="3127248"/>
            <a:ext cx="63093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50" dirty="0">
                <a:solidFill>
                  <a:srgbClr val="243447"/>
                </a:solidFill>
              </a:rPr>
              <a:t>Cada persona aporta algo distinto: capacidades, tiempo, ideas, cultura, forma de ayudar…</a:t>
            </a:r>
            <a:endParaRPr lang="en-US" sz="1350" dirty="0"/>
          </a:p>
        </p:txBody>
      </p:sp>
      <p:sp>
        <p:nvSpPr>
          <p:cNvPr id="13" name="Shape 11"/>
          <p:cNvSpPr/>
          <p:nvPr/>
        </p:nvSpPr>
        <p:spPr>
          <a:xfrm>
            <a:off x="868680" y="4069080"/>
            <a:ext cx="457200" cy="457200"/>
          </a:xfrm>
          <a:prstGeom prst="ellipse">
            <a:avLst/>
          </a:prstGeom>
          <a:solidFill>
            <a:srgbClr val="2E7D78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4" name="Text 12"/>
          <p:cNvSpPr/>
          <p:nvPr/>
        </p:nvSpPr>
        <p:spPr>
          <a:xfrm>
            <a:off x="950976" y="4151376"/>
            <a:ext cx="29260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2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1508760" y="4050792"/>
            <a:ext cx="3200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7324D"/>
                </a:solidFill>
              </a:rPr>
              <a:t>La misión es tarea compartida</a:t>
            </a:r>
            <a:endParaRPr lang="en-US" sz="1700" dirty="0"/>
          </a:p>
        </p:txBody>
      </p:sp>
      <p:sp>
        <p:nvSpPr>
          <p:cNvPr id="16" name="Text 14"/>
          <p:cNvSpPr/>
          <p:nvPr/>
        </p:nvSpPr>
        <p:spPr>
          <a:xfrm>
            <a:off x="4709160" y="4041648"/>
            <a:ext cx="63093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50" dirty="0">
                <a:solidFill>
                  <a:srgbClr val="243447"/>
                </a:solidFill>
              </a:rPr>
              <a:t>No hace falta irse lejos para empezar a ser solidarios, generosos y atentos a quien necesita ayuda.</a:t>
            </a:r>
            <a:endParaRPr lang="en-US" sz="1350" dirty="0"/>
          </a:p>
        </p:txBody>
      </p:sp>
      <p:sp>
        <p:nvSpPr>
          <p:cNvPr id="17" name="Shape 15"/>
          <p:cNvSpPr/>
          <p:nvPr/>
        </p:nvSpPr>
        <p:spPr>
          <a:xfrm>
            <a:off x="868680" y="4983480"/>
            <a:ext cx="457200" cy="457200"/>
          </a:xfrm>
          <a:prstGeom prst="ellipse">
            <a:avLst/>
          </a:prstGeom>
          <a:solidFill>
            <a:srgbClr val="D8A33A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8" name="Text 16"/>
          <p:cNvSpPr/>
          <p:nvPr/>
        </p:nvSpPr>
        <p:spPr>
          <a:xfrm>
            <a:off x="950976" y="5065776"/>
            <a:ext cx="29260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3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1508760" y="4965192"/>
            <a:ext cx="3200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7324D"/>
                </a:solidFill>
              </a:rPr>
              <a:t>La unión se nota en lo concreto</a:t>
            </a:r>
            <a:endParaRPr lang="en-US" sz="1700" dirty="0"/>
          </a:p>
        </p:txBody>
      </p:sp>
      <p:sp>
        <p:nvSpPr>
          <p:cNvPr id="20" name="Text 18"/>
          <p:cNvSpPr/>
          <p:nvPr/>
        </p:nvSpPr>
        <p:spPr>
          <a:xfrm>
            <a:off x="4709160" y="4956048"/>
            <a:ext cx="63093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50" dirty="0">
                <a:solidFill>
                  <a:srgbClr val="243447"/>
                </a:solidFill>
              </a:rPr>
              <a:t>Escuchar, incluir, colaborar, cuidar, participar y ofrecer nuestro tiempo también construye misión.</a:t>
            </a:r>
            <a:endParaRPr lang="en-US" sz="1350" dirty="0"/>
          </a:p>
        </p:txBody>
      </p:sp>
      <p:sp>
        <p:nvSpPr>
          <p:cNvPr id="21" name="Text 19"/>
          <p:cNvSpPr/>
          <p:nvPr/>
        </p:nvSpPr>
        <p:spPr>
          <a:xfrm>
            <a:off x="914400" y="5806440"/>
            <a:ext cx="10241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E85D3F"/>
                </a:solidFill>
              </a:rPr>
              <a:t>2026 marca además los 100 años de esta Jornada Mundial de las Misiones.</a:t>
            </a:r>
            <a:endParaRPr lang="en-US" sz="1500" dirty="0"/>
          </a:p>
        </p:txBody>
      </p:sp>
      <p:sp>
        <p:nvSpPr>
          <p:cNvPr id="22" name="Text 20"/>
          <p:cNvSpPr/>
          <p:nvPr/>
        </p:nvSpPr>
        <p:spPr>
          <a:xfrm>
            <a:off x="658368" y="6254496"/>
            <a:ext cx="80467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7A7A7A"/>
                </a:solidFill>
              </a:rPr>
              <a:t>Fuentes: OMP España · Obras Misionales Pontificias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22608" y="649224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280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lang="en-US" b="0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A2BA224C-B9BF-52CF-6F6E-BA46A35D63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3078" y="79803"/>
            <a:ext cx="4734546" cy="6698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0250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75488"/>
            <a:ext cx="108813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7324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Vídeo DOMUND 2026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658368" y="1024128"/>
            <a:ext cx="103327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dirty="0">
                <a:solidFill>
                  <a:srgbClr val="607080"/>
                </a:solidFill>
              </a:rPr>
              <a:t>Siete misioneros españoles en Lomé (Togo): distintos carismas, una misma misión.</a:t>
            </a:r>
            <a:endParaRPr lang="en-US" sz="1350" dirty="0"/>
          </a:p>
        </p:txBody>
      </p:sp>
      <p:sp>
        <p:nvSpPr>
          <p:cNvPr id="4" name="Text 2"/>
          <p:cNvSpPr/>
          <p:nvPr/>
        </p:nvSpPr>
        <p:spPr>
          <a:xfrm>
            <a:off x="10003536" y="548640"/>
            <a:ext cx="1353312" cy="310896"/>
          </a:xfrm>
          <a:prstGeom prst="rect">
            <a:avLst/>
          </a:prstGeom>
          <a:solidFill>
            <a:srgbClr val="E85D3F"/>
          </a:solidFill>
          <a:ln>
            <a:solidFill>
              <a:srgbClr val="E85D3F"/>
            </a:solidFill>
          </a:ln>
        </p:spPr>
        <p:txBody>
          <a:bodyPr wrap="square" lIns="381" tIns="381" rIns="381" bIns="381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</a:rPr>
              <a:t>15–20 min</a:t>
            </a:r>
            <a:endParaRPr lang="en-US" sz="1100" dirty="0"/>
          </a:p>
        </p:txBody>
      </p:sp>
      <p:sp>
        <p:nvSpPr>
          <p:cNvPr id="5" name="Shape 3"/>
          <p:cNvSpPr/>
          <p:nvPr/>
        </p:nvSpPr>
        <p:spPr>
          <a:xfrm>
            <a:off x="932688" y="1572768"/>
            <a:ext cx="10296144" cy="3566160"/>
          </a:xfrm>
          <a:prstGeom prst="roundRect">
            <a:avLst>
              <a:gd name="adj" fmla="val 2564"/>
            </a:avLst>
          </a:prstGeom>
          <a:solidFill>
            <a:srgbClr val="E6EEF2"/>
          </a:solidFill>
          <a:ln w="15240">
            <a:solidFill>
              <a:srgbClr val="C9D7DF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6" name="Shape 4"/>
          <p:cNvSpPr/>
          <p:nvPr/>
        </p:nvSpPr>
        <p:spPr>
          <a:xfrm>
            <a:off x="5074920" y="2148840"/>
            <a:ext cx="1965960" cy="1965960"/>
          </a:xfrm>
          <a:prstGeom prst="ellipse">
            <a:avLst/>
          </a:prstGeom>
          <a:solidFill>
            <a:srgbClr val="E85D3F"/>
          </a:solidFill>
          <a:ln w="12700">
            <a:solidFill>
              <a:srgbClr val="E85D3F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7" name="Text 5"/>
          <p:cNvSpPr/>
          <p:nvPr/>
        </p:nvSpPr>
        <p:spPr>
          <a:xfrm>
            <a:off x="5660136" y="2569464"/>
            <a:ext cx="6858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200" b="1" dirty="0">
                <a:solidFill>
                  <a:srgbClr val="FFFFFF"/>
                </a:solidFill>
              </a:rPr>
              <a:t>▶</a:t>
            </a:r>
            <a:endParaRPr lang="en-US" sz="4200" dirty="0"/>
          </a:p>
        </p:txBody>
      </p:sp>
      <p:sp>
        <p:nvSpPr>
          <p:cNvPr id="8" name="Text 6"/>
          <p:cNvSpPr/>
          <p:nvPr/>
        </p:nvSpPr>
        <p:spPr>
          <a:xfrm>
            <a:off x="2011680" y="4434840"/>
            <a:ext cx="8183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17324D"/>
                </a:solidFill>
              </a:rPr>
              <a:t>VER EL VÍDEO DE LA CAMPAÑA 2026</a:t>
            </a:r>
            <a:endParaRPr lang="en-US" sz="2000" dirty="0"/>
          </a:p>
        </p:txBody>
      </p:sp>
      <p:sp>
        <p:nvSpPr>
          <p:cNvPr id="9" name="Text 7">
            <a:hlinkClick r:id="rId3"/>
          </p:cNvPr>
          <p:cNvSpPr/>
          <p:nvPr/>
        </p:nvSpPr>
        <p:spPr>
          <a:xfrm>
            <a:off x="3383280" y="5440680"/>
            <a:ext cx="5394960" cy="438912"/>
          </a:xfrm>
          <a:prstGeom prst="rect">
            <a:avLst/>
          </a:prstGeom>
          <a:solidFill>
            <a:srgbClr val="2E7D78"/>
          </a:solidFill>
          <a:ln>
            <a:solidFill>
              <a:srgbClr val="2E7D78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u="sng" dirty="0">
                <a:solidFill>
                  <a:srgbClr val="FFFFFF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Haz clic aquí para abrirlo en YouTube</a:t>
            </a:r>
            <a:endParaRPr lang="en-US" sz="1700" dirty="0"/>
          </a:p>
        </p:txBody>
      </p:sp>
      <p:sp>
        <p:nvSpPr>
          <p:cNvPr id="10" name="Text 8">
            <a:hlinkClick r:id="rId3"/>
          </p:cNvPr>
          <p:cNvSpPr/>
          <p:nvPr/>
        </p:nvSpPr>
        <p:spPr>
          <a:xfrm>
            <a:off x="1920240" y="5943600"/>
            <a:ext cx="841248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u="sng" dirty="0">
                <a:solidFill>
                  <a:srgbClr val="5C6B76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https://www.youtube.com/watch?v=Iv4mH2eUnhI</a:t>
            </a:r>
            <a:endParaRPr lang="en-US" sz="9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22608" y="649224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280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lang="en-US" b="0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75488"/>
            <a:ext cx="108813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7324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Después del vídeo…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658368" y="1024128"/>
            <a:ext cx="103327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dirty="0">
                <a:solidFill>
                  <a:srgbClr val="607080"/>
                </a:solidFill>
              </a:rPr>
              <a:t>No hace falta responder “bien”: basta con pensar y compartir con sinceridad.</a:t>
            </a:r>
            <a:endParaRPr lang="en-US" sz="1350" dirty="0"/>
          </a:p>
        </p:txBody>
      </p:sp>
      <p:sp>
        <p:nvSpPr>
          <p:cNvPr id="4" name="Text 2"/>
          <p:cNvSpPr/>
          <p:nvPr/>
        </p:nvSpPr>
        <p:spPr>
          <a:xfrm>
            <a:off x="10625328" y="548640"/>
            <a:ext cx="731520" cy="310896"/>
          </a:xfrm>
          <a:prstGeom prst="rect">
            <a:avLst/>
          </a:prstGeom>
          <a:solidFill>
            <a:srgbClr val="D8A33A"/>
          </a:solidFill>
          <a:ln>
            <a:solidFill>
              <a:srgbClr val="D8A33A"/>
            </a:solidFill>
          </a:ln>
        </p:spPr>
        <p:txBody>
          <a:bodyPr wrap="square" lIns="381" tIns="381" rIns="381" bIns="381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17324D"/>
                </a:solidFill>
              </a:rPr>
              <a:t>4 min</a:t>
            </a:r>
            <a:endParaRPr lang="en-US" sz="1100" dirty="0"/>
          </a:p>
        </p:txBody>
      </p:sp>
      <p:sp>
        <p:nvSpPr>
          <p:cNvPr id="5" name="Shape 3"/>
          <p:cNvSpPr/>
          <p:nvPr/>
        </p:nvSpPr>
        <p:spPr>
          <a:xfrm>
            <a:off x="868680" y="1508760"/>
            <a:ext cx="10442448" cy="804672"/>
          </a:xfrm>
          <a:prstGeom prst="roundRect">
            <a:avLst>
              <a:gd name="adj" fmla="val 6818"/>
            </a:avLst>
          </a:prstGeom>
          <a:solidFill>
            <a:srgbClr val="FFFFFF"/>
          </a:solidFill>
          <a:ln w="12700">
            <a:solidFill>
              <a:srgbClr val="D8E0E6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6" name="Shape 4"/>
          <p:cNvSpPr/>
          <p:nvPr/>
        </p:nvSpPr>
        <p:spPr>
          <a:xfrm>
            <a:off x="1051560" y="1673352"/>
            <a:ext cx="438912" cy="438912"/>
          </a:xfrm>
          <a:prstGeom prst="ellipse">
            <a:avLst/>
          </a:prstGeom>
          <a:solidFill>
            <a:srgbClr val="E85D3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7" name="Text 5"/>
          <p:cNvSpPr/>
          <p:nvPr/>
        </p:nvSpPr>
        <p:spPr>
          <a:xfrm>
            <a:off x="1143000" y="1773936"/>
            <a:ext cx="256032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</a:rPr>
              <a:t>1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1691640" y="1673352"/>
            <a:ext cx="90982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50" dirty="0">
                <a:solidFill>
                  <a:srgbClr val="243447"/>
                </a:solidFill>
              </a:rPr>
              <a:t>¿Qué persona, frase o imagen del vídeo te ha llamado más la atención?</a:t>
            </a:r>
            <a:endParaRPr lang="en-US" sz="1550" dirty="0"/>
          </a:p>
        </p:txBody>
      </p:sp>
      <p:sp>
        <p:nvSpPr>
          <p:cNvPr id="9" name="Shape 7"/>
          <p:cNvSpPr/>
          <p:nvPr/>
        </p:nvSpPr>
        <p:spPr>
          <a:xfrm>
            <a:off x="868680" y="2587752"/>
            <a:ext cx="10442448" cy="804672"/>
          </a:xfrm>
          <a:prstGeom prst="roundRect">
            <a:avLst>
              <a:gd name="adj" fmla="val 6818"/>
            </a:avLst>
          </a:prstGeom>
          <a:solidFill>
            <a:srgbClr val="EAF1F7"/>
          </a:solidFill>
          <a:ln w="12700">
            <a:solidFill>
              <a:srgbClr val="D8E0E6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0" name="Shape 8"/>
          <p:cNvSpPr/>
          <p:nvPr/>
        </p:nvSpPr>
        <p:spPr>
          <a:xfrm>
            <a:off x="1051560" y="2752344"/>
            <a:ext cx="438912" cy="438912"/>
          </a:xfrm>
          <a:prstGeom prst="ellipse">
            <a:avLst/>
          </a:prstGeom>
          <a:solidFill>
            <a:srgbClr val="2E7D78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1" name="Text 9"/>
          <p:cNvSpPr/>
          <p:nvPr/>
        </p:nvSpPr>
        <p:spPr>
          <a:xfrm>
            <a:off x="1143000" y="2852928"/>
            <a:ext cx="256032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</a:rPr>
              <a:t>2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1691640" y="2752344"/>
            <a:ext cx="90982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50" dirty="0">
                <a:solidFill>
                  <a:srgbClr val="243447"/>
                </a:solidFill>
              </a:rPr>
              <a:t>¿Qué crees que mueve a alguien a dedicar su vida a ayudar a otros?</a:t>
            </a:r>
            <a:endParaRPr lang="en-US" sz="1550" dirty="0"/>
          </a:p>
        </p:txBody>
      </p:sp>
      <p:sp>
        <p:nvSpPr>
          <p:cNvPr id="13" name="Shape 11"/>
          <p:cNvSpPr/>
          <p:nvPr/>
        </p:nvSpPr>
        <p:spPr>
          <a:xfrm>
            <a:off x="868680" y="3666744"/>
            <a:ext cx="10442448" cy="804672"/>
          </a:xfrm>
          <a:prstGeom prst="roundRect">
            <a:avLst>
              <a:gd name="adj" fmla="val 6818"/>
            </a:avLst>
          </a:prstGeom>
          <a:solidFill>
            <a:srgbClr val="FFFFFF"/>
          </a:solidFill>
          <a:ln w="12700">
            <a:solidFill>
              <a:srgbClr val="D8E0E6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4" name="Shape 12"/>
          <p:cNvSpPr/>
          <p:nvPr/>
        </p:nvSpPr>
        <p:spPr>
          <a:xfrm>
            <a:off x="1051560" y="3831336"/>
            <a:ext cx="438912" cy="438912"/>
          </a:xfrm>
          <a:prstGeom prst="ellipse">
            <a:avLst/>
          </a:prstGeom>
          <a:solidFill>
            <a:srgbClr val="D8A33A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5" name="Text 13"/>
          <p:cNvSpPr/>
          <p:nvPr/>
        </p:nvSpPr>
        <p:spPr>
          <a:xfrm>
            <a:off x="1143000" y="3931920"/>
            <a:ext cx="256032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</a:rPr>
              <a:t>3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1691640" y="3831336"/>
            <a:ext cx="90982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50" dirty="0">
                <a:solidFill>
                  <a:srgbClr val="243447"/>
                </a:solidFill>
              </a:rPr>
              <a:t>¿Dónde ves hoy personas que necesitan compañía, ayuda o esperanza?</a:t>
            </a:r>
            <a:endParaRPr lang="en-US" sz="1550" dirty="0"/>
          </a:p>
        </p:txBody>
      </p:sp>
      <p:sp>
        <p:nvSpPr>
          <p:cNvPr id="17" name="Shape 15"/>
          <p:cNvSpPr/>
          <p:nvPr/>
        </p:nvSpPr>
        <p:spPr>
          <a:xfrm>
            <a:off x="868680" y="4745736"/>
            <a:ext cx="10442448" cy="804672"/>
          </a:xfrm>
          <a:prstGeom prst="roundRect">
            <a:avLst>
              <a:gd name="adj" fmla="val 6818"/>
            </a:avLst>
          </a:prstGeom>
          <a:solidFill>
            <a:srgbClr val="EAF1F7"/>
          </a:solidFill>
          <a:ln w="12700">
            <a:solidFill>
              <a:srgbClr val="D8E0E6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8" name="Shape 16"/>
          <p:cNvSpPr/>
          <p:nvPr/>
        </p:nvSpPr>
        <p:spPr>
          <a:xfrm>
            <a:off x="1051560" y="4910328"/>
            <a:ext cx="438912" cy="438912"/>
          </a:xfrm>
          <a:prstGeom prst="ellipse">
            <a:avLst/>
          </a:prstGeom>
          <a:solidFill>
            <a:srgbClr val="17324D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9" name="Text 17"/>
          <p:cNvSpPr/>
          <p:nvPr/>
        </p:nvSpPr>
        <p:spPr>
          <a:xfrm>
            <a:off x="1143000" y="5010912"/>
            <a:ext cx="256032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</a:rPr>
              <a:t>4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1691640" y="4910328"/>
            <a:ext cx="90982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50" b="1" dirty="0">
                <a:solidFill>
                  <a:srgbClr val="243447"/>
                </a:solidFill>
              </a:rPr>
              <a:t>¿Qué podríamos hacer nosotros, desde el colegio, sin necesidad de irnos lejos?</a:t>
            </a:r>
            <a:endParaRPr lang="en-US" sz="1550" dirty="0"/>
          </a:p>
        </p:txBody>
      </p:sp>
      <p:sp>
        <p:nvSpPr>
          <p:cNvPr id="21" name="Text 19"/>
          <p:cNvSpPr/>
          <p:nvPr/>
        </p:nvSpPr>
        <p:spPr>
          <a:xfrm>
            <a:off x="1005840" y="5870448"/>
            <a:ext cx="1005840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E85D3F"/>
                </a:solidFill>
              </a:rPr>
              <a:t>Idea clave: la misión no empieza “en otro país”; empieza cuando soy capaz de salir de mí mismo para ayudar.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22608" y="649224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280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lang="en-US" b="0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75488"/>
            <a:ext cx="108813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7324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Un pequeño compromiso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658368" y="1024128"/>
            <a:ext cx="103327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dirty="0">
                <a:solidFill>
                  <a:srgbClr val="607080"/>
                </a:solidFill>
              </a:rPr>
              <a:t>La generosidad se aprende practicándola.</a:t>
            </a:r>
            <a:endParaRPr lang="en-US" sz="1350" dirty="0"/>
          </a:p>
        </p:txBody>
      </p:sp>
      <p:sp>
        <p:nvSpPr>
          <p:cNvPr id="4" name="Text 2"/>
          <p:cNvSpPr/>
          <p:nvPr/>
        </p:nvSpPr>
        <p:spPr>
          <a:xfrm>
            <a:off x="10625328" y="548640"/>
            <a:ext cx="731520" cy="310896"/>
          </a:xfrm>
          <a:prstGeom prst="rect">
            <a:avLst/>
          </a:prstGeom>
          <a:solidFill>
            <a:srgbClr val="2E7D78"/>
          </a:solidFill>
          <a:ln>
            <a:solidFill>
              <a:srgbClr val="2E7D78"/>
            </a:solidFill>
          </a:ln>
        </p:spPr>
        <p:txBody>
          <a:bodyPr wrap="square" lIns="381" tIns="381" rIns="381" bIns="381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</a:rPr>
              <a:t>2 min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969264" y="1828800"/>
            <a:ext cx="713232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dirty="0">
                <a:solidFill>
                  <a:srgbClr val="000000"/>
                </a:solidFill>
              </a:rPr>
              <a:t>🙏</a:t>
            </a:r>
            <a:endParaRPr lang="en-US" sz="3000" dirty="0"/>
          </a:p>
        </p:txBody>
      </p:sp>
      <p:sp>
        <p:nvSpPr>
          <p:cNvPr id="7" name="Text 5"/>
          <p:cNvSpPr/>
          <p:nvPr/>
        </p:nvSpPr>
        <p:spPr>
          <a:xfrm>
            <a:off x="1792224" y="1764792"/>
            <a:ext cx="36118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 err="1">
                <a:solidFill>
                  <a:srgbClr val="17324D"/>
                </a:solidFill>
              </a:rPr>
              <a:t>Pedir</a:t>
            </a:r>
            <a:r>
              <a:rPr lang="en-US" sz="1700" b="1" dirty="0">
                <a:solidFill>
                  <a:srgbClr val="17324D"/>
                </a:solidFill>
              </a:rPr>
              <a:t> </a:t>
            </a:r>
            <a:endParaRPr lang="en-US" sz="1700" dirty="0"/>
          </a:p>
        </p:txBody>
      </p:sp>
      <p:sp>
        <p:nvSpPr>
          <p:cNvPr id="8" name="Text 6"/>
          <p:cNvSpPr/>
          <p:nvPr/>
        </p:nvSpPr>
        <p:spPr>
          <a:xfrm>
            <a:off x="1792224" y="2167128"/>
            <a:ext cx="36576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20" dirty="0">
                <a:solidFill>
                  <a:srgbClr val="243447"/>
                </a:solidFill>
              </a:rPr>
              <a:t>por quienes dedican su vida a la misión y por las personas a las que acompañan.</a:t>
            </a:r>
            <a:endParaRPr lang="en-US" sz="1320" dirty="0"/>
          </a:p>
        </p:txBody>
      </p:sp>
      <p:sp>
        <p:nvSpPr>
          <p:cNvPr id="9" name="Shape 7"/>
          <p:cNvSpPr/>
          <p:nvPr/>
        </p:nvSpPr>
        <p:spPr>
          <a:xfrm>
            <a:off x="6336792" y="1508760"/>
            <a:ext cx="5166360" cy="1481328"/>
          </a:xfrm>
          <a:prstGeom prst="roundRect">
            <a:avLst>
              <a:gd name="adj" fmla="val 4938"/>
            </a:avLst>
          </a:prstGeom>
          <a:solidFill>
            <a:srgbClr val="E7F3F1"/>
          </a:solidFill>
          <a:ln w="12700">
            <a:solidFill>
              <a:srgbClr val="D8E0E6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0" name="Text 8"/>
          <p:cNvSpPr/>
          <p:nvPr/>
        </p:nvSpPr>
        <p:spPr>
          <a:xfrm>
            <a:off x="6592824" y="1828800"/>
            <a:ext cx="713232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dirty="0">
                <a:solidFill>
                  <a:srgbClr val="000000"/>
                </a:solidFill>
              </a:rPr>
              <a:t>💛</a:t>
            </a:r>
            <a:endParaRPr lang="en-US" sz="3000" dirty="0"/>
          </a:p>
        </p:txBody>
      </p:sp>
      <p:sp>
        <p:nvSpPr>
          <p:cNvPr id="11" name="Text 9"/>
          <p:cNvSpPr/>
          <p:nvPr/>
        </p:nvSpPr>
        <p:spPr>
          <a:xfrm>
            <a:off x="7415784" y="1764792"/>
            <a:ext cx="36118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7324D"/>
                </a:solidFill>
              </a:rPr>
              <a:t>COMPARTIR</a:t>
            </a:r>
            <a:endParaRPr lang="en-US" sz="1700" dirty="0"/>
          </a:p>
        </p:txBody>
      </p:sp>
      <p:sp>
        <p:nvSpPr>
          <p:cNvPr id="12" name="Text 10"/>
          <p:cNvSpPr/>
          <p:nvPr/>
        </p:nvSpPr>
        <p:spPr>
          <a:xfrm>
            <a:off x="7415784" y="2167128"/>
            <a:ext cx="36576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20" dirty="0">
                <a:solidFill>
                  <a:srgbClr val="243447"/>
                </a:solidFill>
              </a:rPr>
              <a:t>algo de lo que tengo: dinero, materiales, atención, capacidades o tiempo.</a:t>
            </a:r>
            <a:endParaRPr lang="en-US" sz="1320" dirty="0"/>
          </a:p>
        </p:txBody>
      </p:sp>
      <p:sp>
        <p:nvSpPr>
          <p:cNvPr id="13" name="Shape 11"/>
          <p:cNvSpPr/>
          <p:nvPr/>
        </p:nvSpPr>
        <p:spPr>
          <a:xfrm>
            <a:off x="713232" y="3429000"/>
            <a:ext cx="5166360" cy="1481328"/>
          </a:xfrm>
          <a:prstGeom prst="roundRect">
            <a:avLst>
              <a:gd name="adj" fmla="val 4938"/>
            </a:avLst>
          </a:prstGeom>
          <a:solidFill>
            <a:srgbClr val="E7F3F1"/>
          </a:solidFill>
          <a:ln w="12700">
            <a:solidFill>
              <a:srgbClr val="D8E0E6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4" name="Text 12"/>
          <p:cNvSpPr/>
          <p:nvPr/>
        </p:nvSpPr>
        <p:spPr>
          <a:xfrm>
            <a:off x="969264" y="3749040"/>
            <a:ext cx="713232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dirty="0">
                <a:solidFill>
                  <a:srgbClr val="000000"/>
                </a:solidFill>
              </a:rPr>
              <a:t>🙋</a:t>
            </a:r>
            <a:endParaRPr lang="en-US" sz="3000" dirty="0"/>
          </a:p>
        </p:txBody>
      </p:sp>
      <p:sp>
        <p:nvSpPr>
          <p:cNvPr id="15" name="Text 13"/>
          <p:cNvSpPr/>
          <p:nvPr/>
        </p:nvSpPr>
        <p:spPr>
          <a:xfrm>
            <a:off x="1792224" y="3685032"/>
            <a:ext cx="36118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7324D"/>
                </a:solidFill>
              </a:rPr>
              <a:t>PARTICIPAR</a:t>
            </a:r>
            <a:endParaRPr lang="en-US" sz="1700" dirty="0"/>
          </a:p>
        </p:txBody>
      </p:sp>
      <p:sp>
        <p:nvSpPr>
          <p:cNvPr id="16" name="Text 14"/>
          <p:cNvSpPr/>
          <p:nvPr/>
        </p:nvSpPr>
        <p:spPr>
          <a:xfrm>
            <a:off x="1792224" y="4087368"/>
            <a:ext cx="36576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20" dirty="0">
                <a:solidFill>
                  <a:srgbClr val="243447"/>
                </a:solidFill>
              </a:rPr>
              <a:t>en campañas solidarias y propuestas de voluntariado adecuadas a mi edad.</a:t>
            </a:r>
            <a:endParaRPr lang="en-US" sz="1320" dirty="0"/>
          </a:p>
        </p:txBody>
      </p:sp>
      <p:sp>
        <p:nvSpPr>
          <p:cNvPr id="17" name="Shape 15"/>
          <p:cNvSpPr/>
          <p:nvPr/>
        </p:nvSpPr>
        <p:spPr>
          <a:xfrm>
            <a:off x="6336792" y="3429000"/>
            <a:ext cx="5166360" cy="1481328"/>
          </a:xfrm>
          <a:prstGeom prst="roundRect">
            <a:avLst>
              <a:gd name="adj" fmla="val 4938"/>
            </a:avLst>
          </a:prstGeom>
          <a:solidFill>
            <a:srgbClr val="FFF7ED"/>
          </a:solidFill>
          <a:ln w="12700">
            <a:solidFill>
              <a:srgbClr val="D8E0E6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8" name="Text 16"/>
          <p:cNvSpPr/>
          <p:nvPr/>
        </p:nvSpPr>
        <p:spPr>
          <a:xfrm>
            <a:off x="6592824" y="3749040"/>
            <a:ext cx="713232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dirty="0">
                <a:solidFill>
                  <a:srgbClr val="000000"/>
                </a:solidFill>
              </a:rPr>
              <a:t>👀</a:t>
            </a:r>
            <a:endParaRPr lang="en-US" sz="3000" dirty="0"/>
          </a:p>
        </p:txBody>
      </p:sp>
      <p:sp>
        <p:nvSpPr>
          <p:cNvPr id="19" name="Text 17"/>
          <p:cNvSpPr/>
          <p:nvPr/>
        </p:nvSpPr>
        <p:spPr>
          <a:xfrm>
            <a:off x="7415784" y="3685032"/>
            <a:ext cx="36118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7324D"/>
                </a:solidFill>
              </a:rPr>
              <a:t>MIRAR CERCA</a:t>
            </a:r>
            <a:endParaRPr lang="en-US" sz="1700" dirty="0"/>
          </a:p>
        </p:txBody>
      </p:sp>
      <p:sp>
        <p:nvSpPr>
          <p:cNvPr id="20" name="Text 18"/>
          <p:cNvSpPr/>
          <p:nvPr/>
        </p:nvSpPr>
        <p:spPr>
          <a:xfrm>
            <a:off x="7415784" y="4087368"/>
            <a:ext cx="36576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20" dirty="0">
                <a:solidFill>
                  <a:srgbClr val="243447"/>
                </a:solidFill>
              </a:rPr>
              <a:t>porque también hay soledad, necesidad y exclusión a nuestro alrededor.</a:t>
            </a:r>
            <a:endParaRPr lang="en-US" sz="1320" dirty="0"/>
          </a:p>
        </p:txBody>
      </p:sp>
      <p:sp>
        <p:nvSpPr>
          <p:cNvPr id="21" name="Shape 19"/>
          <p:cNvSpPr/>
          <p:nvPr/>
        </p:nvSpPr>
        <p:spPr>
          <a:xfrm>
            <a:off x="2240280" y="5413248"/>
            <a:ext cx="7726680" cy="585216"/>
          </a:xfrm>
          <a:prstGeom prst="roundRect">
            <a:avLst>
              <a:gd name="adj" fmla="val 12500"/>
            </a:avLst>
          </a:prstGeom>
          <a:solidFill>
            <a:srgbClr val="17324D"/>
          </a:solidFill>
          <a:ln w="12700">
            <a:solidFill>
              <a:srgbClr val="17324D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22" name="Text 20"/>
          <p:cNvSpPr/>
          <p:nvPr/>
        </p:nvSpPr>
        <p:spPr>
          <a:xfrm>
            <a:off x="2468880" y="5577840"/>
            <a:ext cx="72694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</a:rPr>
              <a:t>Completa mentalmente: “Esta semana puedo ayudar si…”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22608" y="649224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280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lang="en-US" b="0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75488"/>
            <a:ext cx="108813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7324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Para terminar: música y misión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658368" y="1024128"/>
            <a:ext cx="103327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dirty="0">
                <a:solidFill>
                  <a:srgbClr val="607080"/>
                </a:solidFill>
              </a:rPr>
              <a:t>Canción del centenario del DOMUND 2026 en España</a:t>
            </a:r>
            <a:endParaRPr lang="en-US" sz="1350" dirty="0"/>
          </a:p>
        </p:txBody>
      </p:sp>
      <p:sp>
        <p:nvSpPr>
          <p:cNvPr id="4" name="Text 2"/>
          <p:cNvSpPr/>
          <p:nvPr/>
        </p:nvSpPr>
        <p:spPr>
          <a:xfrm>
            <a:off x="10469880" y="548640"/>
            <a:ext cx="896112" cy="310896"/>
          </a:xfrm>
          <a:prstGeom prst="rect">
            <a:avLst/>
          </a:prstGeom>
          <a:solidFill>
            <a:srgbClr val="E85D3F"/>
          </a:solidFill>
          <a:ln>
            <a:solidFill>
              <a:srgbClr val="E85D3F"/>
            </a:solidFill>
          </a:ln>
        </p:spPr>
        <p:txBody>
          <a:bodyPr wrap="square" lIns="381" tIns="381" rIns="381" bIns="381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</a:rPr>
              <a:t>FINAL</a:t>
            </a:r>
            <a:endParaRPr lang="en-US" sz="1100" dirty="0"/>
          </a:p>
        </p:txBody>
      </p:sp>
      <p:sp>
        <p:nvSpPr>
          <p:cNvPr id="5" name="Shape 3"/>
          <p:cNvSpPr/>
          <p:nvPr/>
        </p:nvSpPr>
        <p:spPr>
          <a:xfrm>
            <a:off x="868680" y="1417320"/>
            <a:ext cx="10451592" cy="3886200"/>
          </a:xfrm>
          <a:prstGeom prst="roundRect">
            <a:avLst>
              <a:gd name="adj" fmla="val 2353"/>
            </a:avLst>
          </a:prstGeom>
          <a:solidFill>
            <a:srgbClr val="17324D"/>
          </a:solidFill>
          <a:ln w="12700">
            <a:solidFill>
              <a:srgbClr val="17324D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6" name="Text 4"/>
          <p:cNvSpPr/>
          <p:nvPr/>
        </p:nvSpPr>
        <p:spPr>
          <a:xfrm>
            <a:off x="1280160" y="1874520"/>
            <a:ext cx="9601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100" b="1" dirty="0">
                <a:solidFill>
                  <a:srgbClr val="FFE1A6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“ENVÍAME A MÍ”</a:t>
            </a:r>
            <a:endParaRPr lang="en-US" sz="3100" dirty="0"/>
          </a:p>
        </p:txBody>
      </p:sp>
      <p:sp>
        <p:nvSpPr>
          <p:cNvPr id="7" name="Text 5"/>
          <p:cNvSpPr/>
          <p:nvPr/>
        </p:nvSpPr>
        <p:spPr>
          <a:xfrm>
            <a:off x="1389888" y="2651760"/>
            <a:ext cx="9372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dirty="0">
                <a:solidFill>
                  <a:srgbClr val="E2EDF3"/>
                </a:solidFill>
              </a:rPr>
              <a:t>VIVAFE · Estefanía Benedicto · Jaime Salmoreno · Chechu Reguart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1828800" y="3246120"/>
            <a:ext cx="8458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</a:rPr>
              <a:t>Escúchala como cierre y piensa: ¿qué podría significar hoy para mí decir “aquí estoy”?</a:t>
            </a:r>
            <a:endParaRPr lang="en-US" sz="1800" dirty="0"/>
          </a:p>
        </p:txBody>
      </p:sp>
      <p:sp>
        <p:nvSpPr>
          <p:cNvPr id="9" name="Text 7">
            <a:hlinkClick r:id="rId3"/>
          </p:cNvPr>
          <p:cNvSpPr/>
          <p:nvPr/>
        </p:nvSpPr>
        <p:spPr>
          <a:xfrm>
            <a:off x="3364992" y="4160520"/>
            <a:ext cx="5486400" cy="566928"/>
          </a:xfrm>
          <a:prstGeom prst="rect">
            <a:avLst/>
          </a:prstGeom>
          <a:solidFill>
            <a:srgbClr val="E85D3F"/>
          </a:solidFill>
          <a:ln>
            <a:solidFill>
              <a:srgbClr val="E85D3F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u="sng" dirty="0">
                <a:solidFill>
                  <a:srgbClr val="FFFFFF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▶  ESCUCHAR “ENVÍAME A MÍ”</a:t>
            </a:r>
            <a:endParaRPr lang="en-US" sz="1800" dirty="0"/>
          </a:p>
        </p:txBody>
      </p:sp>
      <p:sp>
        <p:nvSpPr>
          <p:cNvPr id="10" name="Text 8">
            <a:hlinkClick r:id="rId3"/>
          </p:cNvPr>
          <p:cNvSpPr/>
          <p:nvPr/>
        </p:nvSpPr>
        <p:spPr>
          <a:xfrm>
            <a:off x="2148840" y="4892040"/>
            <a:ext cx="79552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u="sng" dirty="0">
                <a:solidFill>
                  <a:srgbClr val="C5D2DA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https://www.youtube.com/watch?v=xFX3_yApCbw</a:t>
            </a:r>
            <a:endParaRPr lang="en-US" sz="950" dirty="0"/>
          </a:p>
        </p:txBody>
      </p:sp>
      <p:sp>
        <p:nvSpPr>
          <p:cNvPr id="11" name="Text 9">
            <a:hlinkClick r:id="rId4"/>
          </p:cNvPr>
          <p:cNvSpPr/>
          <p:nvPr/>
        </p:nvSpPr>
        <p:spPr>
          <a:xfrm>
            <a:off x="3520440" y="5687568"/>
            <a:ext cx="51663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u="sng" dirty="0">
                <a:solidFill>
                  <a:srgbClr val="2E7D78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Web de la campaña: domund.es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658368" y="6254496"/>
            <a:ext cx="80467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7A7A7A"/>
                </a:solidFill>
              </a:rPr>
              <a:t>Enlaces: OMP España / DOMUND 2026 · material editable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22608" y="649224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280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lang="en-US" b="0"/>
              <a:t>8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801</Words>
  <Application>Microsoft Office PowerPoint</Application>
  <PresentationFormat>Panorámica</PresentationFormat>
  <Paragraphs>102</Paragraphs>
  <Slides>8</Slides>
  <Notes>7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12" baseType="lpstr">
      <vt:lpstr>Aptos</vt:lpstr>
      <vt:lpstr>Aptos Display</vt:lpstr>
      <vt:lpstr>Arial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Material educativo editable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DOMUND 2026 · Uno en Cristo, unidos en la misión</dc:title>
  <dc:subject>Tutoría DOMUND 2026 para 1º-4º ESO</dc:subject>
  <dc:creator>OpenAI</dc:creator>
  <cp:lastModifiedBy>Teresa Gómez Sánchez</cp:lastModifiedBy>
  <cp:revision>5</cp:revision>
  <dcterms:created xsi:type="dcterms:W3CDTF">2026-10-01T10:38:28Z</dcterms:created>
  <dcterms:modified xsi:type="dcterms:W3CDTF">2026-10-09T11:04:34Z</dcterms:modified>
</cp:coreProperties>
</file>