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F6B63"/>
          </a:solidFill>
          <a:ln w="12700">
            <a:solidFill>
              <a:srgbClr val="4F6B63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473952"/>
            <a:ext cx="3749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6B7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INTELIGENCIA EMOCIONAL · ESO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9692640" y="6473952"/>
            <a:ext cx="1965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4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Salesianas Béjar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softly_lit_modern_illustrated_scene_digi_batch_1.png">    </p:cNvPr>
          <p:cNvPicPr>
            <a:picLocks noChangeAspect="1"/>
          </p:cNvPicPr>
          <p:nvPr/>
        </p:nvPicPr>
        <p:blipFill>
          <a:blip r:embed="rId1"/>
          <a:srcRect l="23061" r="23061" t="0" b="0"/>
          <a:stretch/>
        </p:blipFill>
        <p:spPr>
          <a:xfrm>
            <a:off x="5623560" y="0"/>
            <a:ext cx="65653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rgbClr val="F5F2EC">
              <a:alpha val="98000"/>
            </a:srgbClr>
          </a:solidFill>
          <a:ln w="12700">
            <a:solidFill>
              <a:srgbClr val="F5F2EC">
                <a:alpha val="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40080" y="658368"/>
            <a:ext cx="123444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13232" y="726948"/>
            <a:ext cx="108813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1º–4º ESO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40080" y="1417320"/>
            <a:ext cx="47548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INTELIGENCIA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EMOCIONAL</a:t>
            </a:r>
            <a:endParaRPr lang="en-US" sz="3500" dirty="0"/>
          </a:p>
        </p:txBody>
      </p:sp>
      <p:sp>
        <p:nvSpPr>
          <p:cNvPr id="7" name="Text 4"/>
          <p:cNvSpPr/>
          <p:nvPr/>
        </p:nvSpPr>
        <p:spPr>
          <a:xfrm>
            <a:off x="658368" y="309067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F6B63"/>
                </a:solidFill>
              </a:rPr>
              <a:t>Entender lo que siento.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4F6B63"/>
                </a:solidFill>
              </a:rPr>
              <a:t>Cuidarme. Saber pedir ayuda.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658368" y="429768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7736F"/>
                </a:solidFill>
              </a:rPr>
              <a:t>Una sesión de 20–30 minutos para hablar de emociones sin dramatizar ni esconderlas.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" y="5532120"/>
            <a:ext cx="45262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b="1" dirty="0">
                <a:solidFill>
                  <a:srgbClr val="1F2B28"/>
                </a:solidFill>
              </a:rPr>
              <a:t>Idea clave: sentir no es un problema. Aprender a canalizar lo que sentimos es una habilidad.</a:t>
            </a:r>
            <a:endParaRPr lang="en-US" sz="13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¿Qué es la inteligencia emocional?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No es “estar siempre bien”. Es saber qué me pasa y qué hago con ello.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3 min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40080" y="1508760"/>
            <a:ext cx="2423160" cy="397764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31750" dist="15240" dir="2700000">
              <a:srgbClr val="000000">
                <a:alpha val="14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04672" y="1737360"/>
            <a:ext cx="530352" cy="530352"/>
          </a:xfrm>
          <a:prstGeom prst="ellipse">
            <a:avLst/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1847088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4F6B63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B28"/>
                </a:solidFill>
              </a:rPr>
              <a:t>IDENTIFICAR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86968" y="3063240"/>
            <a:ext cx="186537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Poner nombre a lo que siento.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29000" y="1508760"/>
            <a:ext cx="2423160" cy="397764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403225000" dist="193548000" dir="162000000000">
              <a:srgbClr val="000000">
                <a:alpha val="140000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93592" y="1737360"/>
            <a:ext cx="530352" cy="530352"/>
          </a:xfrm>
          <a:prstGeom prst="ellipse">
            <a:avLst/>
          </a:prstGeom>
          <a:solidFill>
            <a:srgbClr val="E8E0ED"/>
          </a:solidFill>
          <a:ln w="12700">
            <a:solidFill>
              <a:srgbClr val="E8E0E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93592" y="1847088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705A7E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93592" y="2542032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B28"/>
                </a:solidFill>
              </a:rPr>
              <a:t>COMPRENDER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675888" y="3063240"/>
            <a:ext cx="186537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Detectar qué lo ha provocado y qué necesito.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217920" y="1508760"/>
            <a:ext cx="2423160" cy="397764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5120957500000" dist="2458059600000" dir="9720000000000000">
              <a:srgbClr val="000000">
                <a:alpha val="14000000000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82512" y="1737360"/>
            <a:ext cx="530352" cy="530352"/>
          </a:xfrm>
          <a:prstGeom prst="ellipse">
            <a:avLst/>
          </a:prstGeom>
          <a:solidFill>
            <a:srgbClr val="F2DDD5"/>
          </a:solidFill>
          <a:ln w="12700">
            <a:solidFill>
              <a:srgbClr val="F2DDD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1847088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C46F5A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82512" y="2542032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B28"/>
                </a:solidFill>
              </a:rPr>
              <a:t>REGULAR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464808" y="3063240"/>
            <a:ext cx="186537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Bajar la intensidad para poder decidir mejor.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9006840" y="1508760"/>
            <a:ext cx="2423160" cy="397764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65036160250000000" dist="31217356920000000" dir="583200000000000000000">
              <a:srgbClr val="000000">
                <a:alpha val="1400000000000000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171432" y="1737360"/>
            <a:ext cx="530352" cy="530352"/>
          </a:xfrm>
          <a:prstGeom prst="ellipse">
            <a:avLst/>
          </a:prstGeom>
          <a:solidFill>
            <a:srgbClr val="DFE8F0"/>
          </a:solidFill>
          <a:ln w="12700">
            <a:solidFill>
              <a:srgbClr val="DF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71432" y="1847088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E7998"/>
                </a:solidFill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171432" y="2542032"/>
            <a:ext cx="20299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B28"/>
                </a:solidFill>
              </a:rPr>
              <a:t>COMUNICAR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9253728" y="3063240"/>
            <a:ext cx="1865376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Expresarlo con respeto y pedir apoyo si hace falta.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1280160" y="5733288"/>
            <a:ext cx="9646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F6B63"/>
                </a:solidFill>
              </a:rPr>
              <a:t>La inteligencia emocional se entrena: no depende de ser “más sensible” o “menos sensible”.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Pausa de 60 segundos: ¿cómo estoy hoy?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No hace falta contarlo en voz alta. Primero, simplemente date cuenta.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4 min</a:t>
            </a:r>
            <a:endParaRPr lang="en-US" sz="950" dirty="0"/>
          </a:p>
        </p:txBody>
      </p:sp>
      <p:pic>
        <p:nvPicPr>
          <p:cNvPr id="6" name="Image 0" descr="/mnt/data/a_wide_cinematic_modern_digital_illustration_pai_batch_2.png">    </p:cNvPr>
          <p:cNvPicPr>
            <a:picLocks noChangeAspect="1"/>
          </p:cNvPicPr>
          <p:nvPr/>
        </p:nvPicPr>
        <p:blipFill>
          <a:blip r:embed="rId1"/>
          <a:srcRect l="15850" r="15850" t="0" b="0"/>
          <a:stretch/>
        </p:blipFill>
        <p:spPr>
          <a:xfrm>
            <a:off x="548640" y="1417320"/>
            <a:ext cx="5715000" cy="47091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73952" y="1417320"/>
            <a:ext cx="507492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825959235175000000000" dist="396460432884000000000" dir="3.4992e+25">
              <a:srgbClr val="000000">
                <a:alpha val="1.4e+24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812280" y="173736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B28"/>
                </a:solidFill>
              </a:rPr>
              <a:t>Hazte estas 3 preguntas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812280" y="2395728"/>
            <a:ext cx="438912" cy="438912"/>
          </a:xfrm>
          <a:prstGeom prst="ellipse">
            <a:avLst/>
          </a:prstGeom>
          <a:solidFill>
            <a:srgbClr val="D9E7E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12280" y="2491740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F2B28"/>
                </a:solidFill>
              </a:rPr>
              <a:t>1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7360920" y="236829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¿Qué emoción aparece?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360920" y="2706624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7736F"/>
                </a:solidFill>
              </a:rPr>
              <a:t>rabia · tristeza · nervios · alegría · vergüenza · calma…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812280" y="3419856"/>
            <a:ext cx="438912" cy="438912"/>
          </a:xfrm>
          <a:prstGeom prst="ellipse">
            <a:avLst/>
          </a:prstGeom>
          <a:solidFill>
            <a:srgbClr val="E8E0ED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12280" y="3515868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F2B28"/>
                </a:solidFill>
              </a:rPr>
              <a:t>2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7360920" y="3392424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¿Dónde la noto en el cuerpo?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7360920" y="3730752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7736F"/>
                </a:solidFill>
              </a:rPr>
              <a:t>pecho · barriga · garganta · mandíbula · respiración…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812280" y="4443984"/>
            <a:ext cx="438912" cy="438912"/>
          </a:xfrm>
          <a:prstGeom prst="ellipse">
            <a:avLst/>
          </a:prstGeom>
          <a:solidFill>
            <a:srgbClr val="F2DDD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812280" y="4539996"/>
            <a:ext cx="43891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F2B28"/>
                </a:solidFill>
              </a:rPr>
              <a:t>3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360920" y="441655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¿Qué necesito ahora?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360920" y="4754880"/>
            <a:ext cx="3657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7736F"/>
                </a:solidFill>
              </a:rPr>
              <a:t>espacio · hablar · moverme · descansar · pedir ayuda…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793992" y="5477256"/>
            <a:ext cx="4416552" cy="384048"/>
          </a:xfrm>
          <a:prstGeom prst="roundRect">
            <a:avLst>
              <a:gd name="adj" fmla="val 14286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967728" y="5582412"/>
            <a:ext cx="4069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60" b="1" dirty="0">
                <a:solidFill>
                  <a:srgbClr val="4F6B63"/>
                </a:solidFill>
              </a:rPr>
              <a:t>Poner nombre baja el “ruido” y ayuda a tomar distancia.</a:t>
            </a:r>
            <a:endParaRPr lang="en-US" sz="11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Todo lo que sientes es humano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Una emoción no te hace débil, raro/a ni “mala persona”.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4 min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58368" y="1444752"/>
            <a:ext cx="530352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1.0489682286722501e+25" dist="5.0350474976268e+24" dir="2.09952e+30">
              <a:srgbClr val="000000">
                <a:alpha val="1.4000000000000002e+29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87552" y="17830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F6B63"/>
                </a:solidFill>
              </a:rPr>
              <a:t>EMOCIÓN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87552" y="2331720"/>
            <a:ext cx="44805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</a:rPr>
              <a:t>✓ Es una señal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</a:rPr>
              <a:t>✓ Aparece sin pedir permiso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</a:rPr>
              <a:t>✓ Puede ser intensa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</a:rPr>
              <a:t>✓ Siempre puede expresarse de forma segura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87552" y="4828032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6F5A"/>
                </a:solidFill>
              </a:rPr>
              <a:t>“Estoy muy enfadado” puede ser completamente normal.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236208" y="1444752"/>
            <a:ext cx="530352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1.3321896504137577e+29" dist="6.3945103219860365e+28" dir="1.259712e+35">
              <a:srgbClr val="000000">
                <a:alpha val="1.4000000000000003e+34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565392" y="178308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46F5A"/>
                </a:solidFill>
              </a:rPr>
              <a:t>CONDUCTA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565392" y="2359152"/>
            <a:ext cx="4434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</a:rPr>
              <a:t>La emoción no se elige.</a:t>
            </a:r>
            <a:endParaRPr lang="en-US" sz="1800" dirty="0"/>
          </a:p>
          <a:p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</a:rPr>
              <a:t>La conducta sí se puede aprender a elegir mejor.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565392" y="3657600"/>
            <a:ext cx="4251960" cy="0"/>
          </a:xfrm>
          <a:prstGeom prst="line">
            <a:avLst/>
          </a:prstGeom>
          <a:noFill/>
          <a:ln w="15240">
            <a:solidFill>
              <a:srgbClr val="DDD6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65392" y="3977640"/>
            <a:ext cx="4434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7736F"/>
                </a:solidFill>
              </a:rPr>
              <a:t>Sentir rabia es normal.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7736F"/>
                </a:solidFill>
              </a:rPr>
              <a:t>Hacer daño, insultar o romper cosas no es una forma segura de canalizarla.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51560" y="5943600"/>
            <a:ext cx="10058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4F6B63"/>
                </a:solidFill>
              </a:rPr>
              <a:t>No se trata de “controlar” para no sentir. Se trata de regular para poder decidir.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Canalizar, no tapar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Cuando sube la intensidad, primero regula el cuerpo; después, decide.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5 min</a:t>
            </a:r>
            <a:endParaRPr lang="en-US" sz="950" dirty="0"/>
          </a:p>
        </p:txBody>
      </p:sp>
      <p:pic>
        <p:nvPicPr>
          <p:cNvPr id="6" name="Image 0" descr="/mnt/data/wide_cinematic_comic_illustration_style_scene_of_batch_3.png">    </p:cNvPr>
          <p:cNvPicPr>
            <a:picLocks noChangeAspect="1"/>
          </p:cNvPicPr>
          <p:nvPr/>
        </p:nvPicPr>
        <p:blipFill>
          <a:blip r:embed="rId1"/>
          <a:srcRect l="0" r="0" t="23568" b="23568"/>
          <a:stretch/>
        </p:blipFill>
        <p:spPr>
          <a:xfrm>
            <a:off x="566928" y="1389888"/>
            <a:ext cx="11064240" cy="329184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03504" y="4873752"/>
            <a:ext cx="1920240" cy="1115568"/>
          </a:xfrm>
          <a:prstGeom prst="roundRect">
            <a:avLst>
              <a:gd name="adj" fmla="val 6557"/>
            </a:avLst>
          </a:prstGeom>
          <a:solidFill>
            <a:srgbClr val="D9E7E2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1.6918808560254722e+33" dist="8.121028108922266e+32" dir="7.558272e+39">
              <a:srgbClr val="000000">
                <a:alpha val="1.4000000000000003e+39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94944" y="50017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F6B63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060704" y="4983480"/>
            <a:ext cx="13533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B28"/>
                </a:solidFill>
              </a:rPr>
              <a:t>PARA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49808" y="5367528"/>
            <a:ext cx="1627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67736F"/>
                </a:solidFill>
              </a:rPr>
              <a:t>No respondas en automático.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2688336" y="4873752"/>
            <a:ext cx="205740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2.1486886871523496e+37" dist="1.0313705698331278e+37" dir="4.5349632000000006e+44">
              <a:srgbClr val="000000">
                <a:alpha val="1.4000000000000002e+44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2779776" y="50017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F6B63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145536" y="4983480"/>
            <a:ext cx="14904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B28"/>
                </a:solidFill>
              </a:rPr>
              <a:t>RESPIRA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2834640" y="5367528"/>
            <a:ext cx="1764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67736F"/>
                </a:solidFill>
              </a:rPr>
              <a:t>Más largo al soltar que al coger aire.</a:t>
            </a:r>
            <a:endParaRPr lang="en-US" sz="980" dirty="0"/>
          </a:p>
        </p:txBody>
      </p:sp>
      <p:sp>
        <p:nvSpPr>
          <p:cNvPr id="15" name="Shape 12"/>
          <p:cNvSpPr/>
          <p:nvPr/>
        </p:nvSpPr>
        <p:spPr>
          <a:xfrm>
            <a:off x="4910328" y="4873752"/>
            <a:ext cx="187452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2.728834632683484e+41" dist="1.3098406236880722e+41" dir="2.72097792e+49">
              <a:srgbClr val="000000">
                <a:alpha val="1.4000000000000002e+49"/>
              </a:srgbClr>
            </a:outerShdw>
          </a:effectLst>
        </p:spPr>
      </p:sp>
      <p:sp>
        <p:nvSpPr>
          <p:cNvPr id="16" name="Text 13"/>
          <p:cNvSpPr/>
          <p:nvPr/>
        </p:nvSpPr>
        <p:spPr>
          <a:xfrm>
            <a:off x="5001768" y="50017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F6B63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367528" y="4983480"/>
            <a:ext cx="130759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B28"/>
                </a:solidFill>
              </a:rPr>
              <a:t>NOMBRA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056632" y="5367528"/>
            <a:ext cx="1581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67736F"/>
                </a:solidFill>
              </a:rPr>
              <a:t>“Estoy sintiendo…”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6949440" y="4873752"/>
            <a:ext cx="24231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3.465619983508025e+45" dist="1.6634975920838518e+45" dir="1.6325867520000003e+54">
              <a:srgbClr val="000000">
                <a:alpha val="1.4e+54"/>
              </a:srgbClr>
            </a:outerShdw>
          </a:effectLst>
        </p:spPr>
      </p:sp>
      <p:sp>
        <p:nvSpPr>
          <p:cNvPr id="20" name="Text 17"/>
          <p:cNvSpPr/>
          <p:nvPr/>
        </p:nvSpPr>
        <p:spPr>
          <a:xfrm>
            <a:off x="7040880" y="50017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F6B63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7406640" y="4983480"/>
            <a:ext cx="18562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B28"/>
                </a:solidFill>
              </a:rPr>
              <a:t>ELIGE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7095744" y="5367528"/>
            <a:ext cx="2130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67736F"/>
                </a:solidFill>
              </a:rPr>
              <a:t>¿Qué me ayuda sin hacerme daño ni hacérselo a otros?</a:t>
            </a:r>
            <a:endParaRPr lang="en-US" sz="980" dirty="0"/>
          </a:p>
        </p:txBody>
      </p:sp>
      <p:sp>
        <p:nvSpPr>
          <p:cNvPr id="23" name="Shape 20"/>
          <p:cNvSpPr/>
          <p:nvPr/>
        </p:nvSpPr>
        <p:spPr>
          <a:xfrm>
            <a:off x="9537192" y="4873752"/>
            <a:ext cx="237744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4.401337379055192e+49" dist="2.1126419419464918e+49" dir="9.795520512000002e+58">
              <a:srgbClr val="000000">
                <a:alpha val="1.4000000000000001e+59"/>
              </a:srgbClr>
            </a:outerShdw>
          </a:effectLst>
        </p:spPr>
      </p:sp>
      <p:sp>
        <p:nvSpPr>
          <p:cNvPr id="24" name="Text 21"/>
          <p:cNvSpPr/>
          <p:nvPr/>
        </p:nvSpPr>
        <p:spPr>
          <a:xfrm>
            <a:off x="9628632" y="5001768"/>
            <a:ext cx="3291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F6B63"/>
                </a:solidFill>
              </a:rPr>
              <a:t>5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9994392" y="4983480"/>
            <a:ext cx="181051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F2B28"/>
                </a:solidFill>
              </a:rPr>
              <a:t>COMUNICA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9683496" y="5367528"/>
            <a:ext cx="2084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67736F"/>
                </a:solidFill>
              </a:rPr>
              <a:t>Habla cuando puedas hacerlo con algo más de calma.</a:t>
            </a:r>
            <a:endParaRPr lang="en-US" sz="9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Herramientas que sí ayudan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No todas sirven a todos. La clave es descubrir cuáles te regulan a ti.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4 min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58368" y="150876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5.589698471400094e+53" dist="2.6830552662720448e+53" dir="5.877312307200001e+63">
              <a:srgbClr val="000000">
                <a:alpha val="1.4e+64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22960" y="1673352"/>
            <a:ext cx="1188720" cy="310896"/>
          </a:xfrm>
          <a:prstGeom prst="roundRect">
            <a:avLst>
              <a:gd name="adj" fmla="val 14706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751076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4F6B63"/>
                </a:solidFill>
              </a:rPr>
              <a:t>RESPIRAR</a:t>
            </a:r>
            <a:endParaRPr lang="en-US" sz="970" dirty="0"/>
          </a:p>
        </p:txBody>
      </p:sp>
      <p:sp>
        <p:nvSpPr>
          <p:cNvPr id="9" name="Text 7"/>
          <p:cNvSpPr/>
          <p:nvPr/>
        </p:nvSpPr>
        <p:spPr>
          <a:xfrm>
            <a:off x="841248" y="218541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4 segundos entra · 6 sale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453128" y="150876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7.09891705867812e+57" dist="3.407480188165497e+57" dir="3.526387384320001e+68">
              <a:srgbClr val="000000">
                <a:alpha val="1.4000000000000001e+69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17720" y="1673352"/>
            <a:ext cx="1188720" cy="310896"/>
          </a:xfrm>
          <a:prstGeom prst="roundRect">
            <a:avLst>
              <a:gd name="adj" fmla="val 14706"/>
            </a:avLst>
          </a:prstGeom>
          <a:solidFill>
            <a:srgbClr val="DFE8F0"/>
          </a:solidFill>
          <a:ln w="12700">
            <a:solidFill>
              <a:srgbClr val="DF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1751076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5E7998"/>
                </a:solidFill>
              </a:rPr>
              <a:t>MOVERTE</a:t>
            </a:r>
            <a:endParaRPr lang="en-US" sz="970" dirty="0"/>
          </a:p>
        </p:txBody>
      </p:sp>
      <p:sp>
        <p:nvSpPr>
          <p:cNvPr id="13" name="Text 11"/>
          <p:cNvSpPr/>
          <p:nvPr/>
        </p:nvSpPr>
        <p:spPr>
          <a:xfrm>
            <a:off x="4636008" y="218541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Caminar, estirar, hacer deporte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247888" y="150876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9.015624664521212e+61" dist="4.327499838970181e+61" dir="2.1158324305920003e+73">
              <a:srgbClr val="000000">
                <a:alpha val="1.4e+74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12480" y="1673352"/>
            <a:ext cx="1188720" cy="310896"/>
          </a:xfrm>
          <a:prstGeom prst="roundRect">
            <a:avLst>
              <a:gd name="adj" fmla="val 14706"/>
            </a:avLst>
          </a:prstGeom>
          <a:solidFill>
            <a:srgbClr val="E8E0ED"/>
          </a:solidFill>
          <a:ln w="12700">
            <a:solidFill>
              <a:srgbClr val="E8E0E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0" y="1751076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705A7E"/>
                </a:solidFill>
              </a:rPr>
              <a:t>ESCRIBIR</a:t>
            </a:r>
            <a:endParaRPr lang="en-US" sz="970" dirty="0"/>
          </a:p>
        </p:txBody>
      </p:sp>
      <p:sp>
        <p:nvSpPr>
          <p:cNvPr id="17" name="Text 15"/>
          <p:cNvSpPr/>
          <p:nvPr/>
        </p:nvSpPr>
        <p:spPr>
          <a:xfrm>
            <a:off x="8430768" y="218541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Vaciar la cabeza antes de responder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58368" y="342900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1.144984332394194e+66" dist="5.49592479549213e+65" dir="1.2694994583552002e+78">
              <a:srgbClr val="000000">
                <a:alpha val="1.4e+79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22960" y="3593592"/>
            <a:ext cx="1188720" cy="310896"/>
          </a:xfrm>
          <a:prstGeom prst="roundRect">
            <a:avLst>
              <a:gd name="adj" fmla="val 14706"/>
            </a:avLst>
          </a:prstGeom>
          <a:solidFill>
            <a:srgbClr val="F2DDD5"/>
          </a:solidFill>
          <a:ln w="12700">
            <a:solidFill>
              <a:srgbClr val="F2DDD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3671316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C46F5A"/>
                </a:solidFill>
              </a:rPr>
              <a:t>MÚSICA</a:t>
            </a:r>
            <a:endParaRPr lang="en-US" sz="970" dirty="0"/>
          </a:p>
        </p:txBody>
      </p:sp>
      <p:sp>
        <p:nvSpPr>
          <p:cNvPr id="21" name="Text 19"/>
          <p:cNvSpPr/>
          <p:nvPr/>
        </p:nvSpPr>
        <p:spPr>
          <a:xfrm>
            <a:off x="841248" y="410565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Usarla para bajar activación, no para encerrarte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453128" y="342900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1.4541301021406264e+70" dist="6.979824490275004e+69" dir="7.616996750131201e+82">
              <a:srgbClr val="000000">
                <a:alpha val="1.4000000000000001e+84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17720" y="3593592"/>
            <a:ext cx="1188720" cy="310896"/>
          </a:xfrm>
          <a:prstGeom prst="roundRect">
            <a:avLst>
              <a:gd name="adj" fmla="val 14706"/>
            </a:avLst>
          </a:prstGeom>
          <a:solidFill>
            <a:srgbClr val="F4E7C8"/>
          </a:solidFill>
          <a:ln w="12700">
            <a:solidFill>
              <a:srgbClr val="F4E7C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617720" y="3671316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D8A94D"/>
                </a:solidFill>
              </a:rPr>
              <a:t>PAUSA DIGITAL</a:t>
            </a:r>
            <a:endParaRPr lang="en-US" sz="970" dirty="0"/>
          </a:p>
        </p:txBody>
      </p:sp>
      <p:sp>
        <p:nvSpPr>
          <p:cNvPr id="25" name="Text 23"/>
          <p:cNvSpPr/>
          <p:nvPr/>
        </p:nvSpPr>
        <p:spPr>
          <a:xfrm>
            <a:off x="4636008" y="410565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Salir un rato del chat o de redes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247888" y="3429000"/>
            <a:ext cx="3401568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1.8467452297185954e+74" dist="8.864377102649255e+73" dir="4.57019805007872e+87">
              <a:srgbClr val="000000">
                <a:alpha val="1.4000000000000002e+89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8412480" y="3593592"/>
            <a:ext cx="1188720" cy="310896"/>
          </a:xfrm>
          <a:prstGeom prst="roundRect">
            <a:avLst>
              <a:gd name="adj" fmla="val 14706"/>
            </a:avLst>
          </a:prstGeom>
          <a:solidFill>
            <a:srgbClr val="E2E8DA"/>
          </a:solidFill>
          <a:ln w="12700">
            <a:solidFill>
              <a:srgbClr val="E2E8D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412480" y="3671316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0" b="1" dirty="0">
                <a:solidFill>
                  <a:srgbClr val="4F6B63"/>
                </a:solidFill>
              </a:rPr>
              <a:t>HABLAR</a:t>
            </a:r>
            <a:endParaRPr lang="en-US" sz="970" dirty="0"/>
          </a:p>
        </p:txBody>
      </p:sp>
      <p:sp>
        <p:nvSpPr>
          <p:cNvPr id="29" name="Text 27"/>
          <p:cNvSpPr/>
          <p:nvPr/>
        </p:nvSpPr>
        <p:spPr>
          <a:xfrm>
            <a:off x="8430768" y="4105656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</a:rPr>
              <a:t>Con alguien que escuche y no minimice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14400" y="5650992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C46F5A"/>
                </a:solidFill>
              </a:rPr>
              <a:t>Ojo: distraerse puede ayudar un rato. Pero si siempre evitamos lo que sentimos, el problema suele volver.</a:t>
            </a:r>
            <a:endParaRPr lang="en-US" sz="14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Pedir ayuda también es inteligencia emocional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No tienes que “poder con todo” para demostrar nada.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4 min</a:t>
            </a:r>
            <a:endParaRPr lang="en-US" sz="950" dirty="0"/>
          </a:p>
        </p:txBody>
      </p:sp>
      <p:pic>
        <p:nvPicPr>
          <p:cNvPr id="6" name="Image 0" descr="/mnt/data/wide_well_lit_calm_modern_counseling_office_sce_batch_4.png">    </p:cNvPr>
          <p:cNvPicPr>
            <a:picLocks noChangeAspect="1"/>
          </p:cNvPicPr>
          <p:nvPr/>
        </p:nvPicPr>
        <p:blipFill>
          <a:blip r:embed="rId1"/>
          <a:srcRect l="15850" r="15850" t="0" b="0"/>
          <a:stretch/>
        </p:blipFill>
        <p:spPr>
          <a:xfrm>
            <a:off x="566928" y="1399032"/>
            <a:ext cx="5715000" cy="47091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473952" y="1399032"/>
            <a:ext cx="5074920" cy="4709160"/>
          </a:xfrm>
          <a:prstGeom prst="roundRect">
            <a:avLst>
              <a:gd name="adj" fmla="val 1553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2.345366441742616e+78" dist="1.1257758920364555e+78" dir="2.742118830047232e+92">
              <a:srgbClr val="000000">
                <a:alpha val="1.4000000000000002e+94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812280" y="1755648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B28"/>
                </a:solidFill>
              </a:rPr>
              <a:t>¿A quién puedo acudir?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830568" y="2395728"/>
            <a:ext cx="219456" cy="219456"/>
          </a:xfrm>
          <a:prstGeom prst="ellipse">
            <a:avLst/>
          </a:prstGeom>
          <a:solidFill>
            <a:srgbClr val="4F6B63"/>
          </a:solidFill>
          <a:ln w="12700">
            <a:solidFill>
              <a:srgbClr val="4F6B6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187184" y="235000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B28"/>
                </a:solidFill>
              </a:rPr>
              <a:t>alguien de mi familia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830568" y="2898648"/>
            <a:ext cx="219456" cy="219456"/>
          </a:xfrm>
          <a:prstGeom prst="ellipse">
            <a:avLst/>
          </a:prstGeom>
          <a:solidFill>
            <a:srgbClr val="4F6B63"/>
          </a:solidFill>
          <a:ln w="12700">
            <a:solidFill>
              <a:srgbClr val="4F6B6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187184" y="285292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B28"/>
                </a:solidFill>
              </a:rPr>
              <a:t>tutor/a o profesor/a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6830568" y="3401568"/>
            <a:ext cx="219456" cy="219456"/>
          </a:xfrm>
          <a:prstGeom prst="ellipse">
            <a:avLst/>
          </a:prstGeom>
          <a:solidFill>
            <a:srgbClr val="4F6B63"/>
          </a:solidFill>
          <a:ln w="12700">
            <a:solidFill>
              <a:srgbClr val="4F6B6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187184" y="335584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B28"/>
                </a:solidFill>
              </a:rPr>
              <a:t>orientador/a del centro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6830568" y="3904488"/>
            <a:ext cx="219456" cy="219456"/>
          </a:xfrm>
          <a:prstGeom prst="ellipse">
            <a:avLst/>
          </a:prstGeom>
          <a:solidFill>
            <a:srgbClr val="4F6B63"/>
          </a:solidFill>
          <a:ln w="12700">
            <a:solidFill>
              <a:srgbClr val="4F6B6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187184" y="3858768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F2B28"/>
                </a:solidFill>
              </a:rPr>
              <a:t>otro adulto de confianza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812280" y="4425696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6F5A"/>
                </a:solidFill>
              </a:rPr>
              <a:t>Pide ayuda especialmente si…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812280" y="4828032"/>
            <a:ext cx="4224528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dirty="0">
                <a:solidFill>
                  <a:srgbClr val="67736F"/>
                </a:solidFill>
              </a:rPr>
              <a:t>• lo que sientes te desborda durante días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67736F"/>
                </a:solidFill>
              </a:rPr>
              <a:t>• afecta mucho al sueño, estudio, comida o relaciones</a:t>
            </a:r>
            <a:endParaRPr lang="en-US" sz="1220" dirty="0"/>
          </a:p>
          <a:p>
            <a:pPr indent="0" marL="0">
              <a:buNone/>
            </a:pPr>
            <a:r>
              <a:rPr lang="en-US" sz="1220" dirty="0">
                <a:solidFill>
                  <a:srgbClr val="67736F"/>
                </a:solidFill>
              </a:rPr>
              <a:t>• sientes que no estás seguro/a contigo mismo/a o con otros</a:t>
            </a:r>
            <a:endParaRPr lang="en-US" sz="1220" dirty="0"/>
          </a:p>
        </p:txBody>
      </p:sp>
      <p:sp>
        <p:nvSpPr>
          <p:cNvPr id="19" name="Text 16"/>
          <p:cNvSpPr/>
          <p:nvPr/>
        </p:nvSpPr>
        <p:spPr>
          <a:xfrm>
            <a:off x="6812280" y="5815584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b="1" dirty="0">
                <a:solidFill>
                  <a:srgbClr val="A84F4F"/>
                </a:solidFill>
              </a:rPr>
              <a:t>En una situación urgente o de peligro, busca inmediatamente a un adulto responsable.</a:t>
            </a:r>
            <a:endParaRPr lang="en-US" sz="10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F2B2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 reto final: semáforo emocional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85216" y="923544"/>
            <a:ext cx="10744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67736F"/>
                </a:solidFill>
              </a:rPr>
              <a:t>En parejas o en voz alta. 3 minutos para practicar.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0378440" y="429768"/>
            <a:ext cx="1051560" cy="329184"/>
          </a:xfrm>
          <a:prstGeom prst="roundRect">
            <a:avLst>
              <a:gd name="adj" fmla="val 22222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51592" y="498348"/>
            <a:ext cx="9052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4F6B63"/>
                </a:solidFill>
              </a:rPr>
              <a:t>3–5 min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85800" y="1572768"/>
            <a:ext cx="2971800" cy="3273552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2.9786153810131225e+82" dist="1.4297353828862985e+82" dir="1.6452712980283393e+97">
              <a:srgbClr val="000000">
                <a:alpha val="1.4000000000000001e+99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764792" y="1847088"/>
            <a:ext cx="822960" cy="822960"/>
          </a:xfrm>
          <a:prstGeom prst="ellipse">
            <a:avLst/>
          </a:prstGeom>
          <a:solidFill>
            <a:srgbClr val="B95656"/>
          </a:solidFill>
          <a:ln w="12700">
            <a:solidFill>
              <a:srgbClr val="B9565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41832" y="289864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95656"/>
                </a:solidFill>
              </a:rPr>
              <a:t>ROJO · PARO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96696" y="3456432"/>
            <a:ext cx="2359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dirty="0">
                <a:solidFill>
                  <a:srgbClr val="1F2B28"/>
                </a:solidFill>
              </a:rPr>
              <a:t>¿Qué noto?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dirty="0">
                <a:solidFill>
                  <a:srgbClr val="1F2B28"/>
                </a:solidFill>
              </a:rPr>
              <a:t>¿Qué emoción hay?</a:t>
            </a:r>
            <a:endParaRPr lang="en-US" sz="1320" dirty="0"/>
          </a:p>
          <a:p>
            <a:pPr algn="ctr" indent="0" marL="0">
              <a:buNone/>
            </a:pPr>
            <a:r>
              <a:rPr lang="en-US" sz="1320" dirty="0">
                <a:solidFill>
                  <a:srgbClr val="1F2B28"/>
                </a:solidFill>
              </a:rPr>
              <a:t>¿Qué no quiero hacer en automático?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4160520" y="1572768"/>
            <a:ext cx="2971800" cy="3273552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3.782841533886666e+86" dist="1.815763936265599e+86" dir="9.871627788170037e+101">
              <a:srgbClr val="000000">
                <a:alpha val="1.4000000000000002e+104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5239512" y="1847088"/>
            <a:ext cx="822960" cy="822960"/>
          </a:xfrm>
          <a:prstGeom prst="ellipse">
            <a:avLst/>
          </a:prstGeom>
          <a:solidFill>
            <a:srgbClr val="D8A94D"/>
          </a:solidFill>
          <a:ln w="12700">
            <a:solidFill>
              <a:srgbClr val="D8A94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16552" y="289864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D8A94D"/>
                </a:solidFill>
              </a:rPr>
              <a:t>AMARILLO · REGULO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71416" y="3456432"/>
            <a:ext cx="2359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dirty="0">
                <a:solidFill>
                  <a:srgbClr val="1F2B28"/>
                </a:solidFill>
              </a:rPr>
              <a:t>¿Qué puedo hacer durante 2 minutos para bajar un poco la intensidad?</a:t>
            </a:r>
            <a:endParaRPr lang="en-US" sz="1320" dirty="0"/>
          </a:p>
        </p:txBody>
      </p:sp>
      <p:sp>
        <p:nvSpPr>
          <p:cNvPr id="14" name="Shape 12"/>
          <p:cNvSpPr/>
          <p:nvPr/>
        </p:nvSpPr>
        <p:spPr>
          <a:xfrm>
            <a:off x="7635240" y="1572768"/>
            <a:ext cx="2971800" cy="3273552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E8E4DC"/>
            </a:solidFill>
            <a:prstDash val="solid"/>
          </a:ln>
          <a:effectLst>
            <a:outerShdw sx="100000" sy="100000" kx="0" ky="0" algn="bl" rotWithShape="0" blurRad="4.8042087480360655e+90" dist="2.3060201990573107e+90" dir="5.9229766729020215e+106">
              <a:srgbClr val="000000">
                <a:alpha val="1.4e+109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714232" y="1847088"/>
            <a:ext cx="822960" cy="822960"/>
          </a:xfrm>
          <a:prstGeom prst="ellipse">
            <a:avLst/>
          </a:prstGeom>
          <a:solidFill>
            <a:srgbClr val="5F8D70"/>
          </a:solidFill>
          <a:ln w="12700">
            <a:solidFill>
              <a:srgbClr val="5F8D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891272" y="2898648"/>
            <a:ext cx="2468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5F8D70"/>
                </a:solidFill>
              </a:rPr>
              <a:t>VERDE · ACTÚO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946136" y="3456432"/>
            <a:ext cx="23591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20" dirty="0">
                <a:solidFill>
                  <a:srgbClr val="1F2B28"/>
                </a:solidFill>
              </a:rPr>
              <a:t>¿Qué decisión o conversación sería ahora más segura y útil?</a:t>
            </a:r>
            <a:endParaRPr lang="en-US" sz="1320" dirty="0"/>
          </a:p>
        </p:txBody>
      </p:sp>
      <p:sp>
        <p:nvSpPr>
          <p:cNvPr id="18" name="Shape 16"/>
          <p:cNvSpPr/>
          <p:nvPr/>
        </p:nvSpPr>
        <p:spPr>
          <a:xfrm>
            <a:off x="1554480" y="5239512"/>
            <a:ext cx="9098280" cy="713232"/>
          </a:xfrm>
          <a:prstGeom prst="roundRect">
            <a:avLst>
              <a:gd name="adj" fmla="val 10256"/>
            </a:avLst>
          </a:prstGeom>
          <a:solidFill>
            <a:srgbClr val="D9E7E2"/>
          </a:solidFill>
          <a:ln w="12700">
            <a:solidFill>
              <a:srgbClr val="D9E7E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783080" y="5431536"/>
            <a:ext cx="8641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4F6B63"/>
                </a:solidFill>
              </a:rPr>
              <a:t>Cierre: “No tengo que dejar de sentir. Tengo que aprender a escuchar lo que siento y elegir qué hago con ello.”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86032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46F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Salesianas Béjar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Inteligencia emocional — 1º a 4º ESO</dc:title>
  <dc:subject>Inteligencia emocional en la adolescencia</dc:subject>
  <dc:creator>OpenAI</dc:creator>
  <cp:lastModifiedBy>OpenAI</cp:lastModifiedBy>
  <cp:revision>1</cp:revision>
  <dcterms:created xsi:type="dcterms:W3CDTF">2026-10-16T07:26:02Z</dcterms:created>
  <dcterms:modified xsi:type="dcterms:W3CDTF">2026-10-16T07:26:02Z</dcterms:modified>
</cp:coreProperties>
</file>