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72" r:id="rId15"/>
    <p:sldId id="268" r:id="rId16"/>
    <p:sldId id="269" r:id="rId17"/>
    <p:sldId id="270"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ción" id="{806FBA83-B6A6-13E0-913F-F393FAFB21BE}">
          <p14:sldIdLst>
            <p14:sldId id="271"/>
          </p14:sldIdLst>
        </p14:section>
        <p14:section name="Default-1" id="{29E71DA8-5D3F-90F4-7D6F-2E561B528458}">
          <p14:sldIdLst>
            <p14:sldId id="256"/>
            <p14:sldId id="257"/>
            <p14:sldId id="258"/>
            <p14:sldId id="259"/>
            <p14:sldId id="260"/>
            <p14:sldId id="261"/>
            <p14:sldId id="262"/>
            <p14:sldId id="263"/>
            <p14:sldId id="264"/>
            <p14:sldId id="265"/>
            <p14:sldId id="266"/>
            <p14:sldId id="267"/>
            <p14:sldId id="272"/>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2" d="100"/>
          <a:sy n="62" d="100"/>
        </p:scale>
        <p:origin x="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643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La naturaleza nos regala aire, agua, alimentos, belleza y lugares donde descansar. Antes de cuidar algo, necesitamos aprender a mirarlo con admiración.
Pregunta o compromiso para dialogar: Pregunta: ¿qué lugar de la naturaleza te hace sentir bien?
Diapositiva 1 de 15.</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No vivimos solos: compartimos un mismo hogar con otras personas, animales, plantas y ecosistemas. Lo que hacemos en un lugar puede afectar a muchos otros.
Pregunta o compromiso para dialogar: Idea clave: cuidar la Tierra es cuidar la vida de todos.
Diapositiva 2 de 15.</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Desde la fe cristiana, la creación es un regalo de Dios. Agradecer este regalo significa respetarlo, protegerlo y no usarlo como si fuera infinito.
Pregunta o compromiso para dialogar: Compromiso: hoy mira un detalle natural y agradécelo.
Diapositiva 3 de 15.</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La contaminación, los residuos, la deforestación y el cambio climático dañan la casa común. Pero todavía podemos elegir caminos más responsables.
Pregunta o compromiso para dialogar: Pregunta: ¿qué consecuencias tienen nuestros hábitos?
Diapositiva 4 de 15.</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Muchos plásticos permanecen durante años en playas, ríos y mares. Reducir, reutilizar y reciclar ayuda a proteger a los animales y los ecosistemas.
Pregunta o compromiso para dialogar: Compromiso: evita hoy un plástico de un solo uso.
Diapositiva 5 de 15.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Los pequeños gestos cuentan: usar botella reutilizable, no tirar residuos, separar la basura y consumir solo lo necesario. El cambio empieza en lo cotidiano.
Pregunta o compromiso para dialogar: Pregunta: ¿qué pequeño cambio puedes hacer hoy?
Diapositiva 6 de 15.</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El papa Francisco nos recuerda que la Tierra es “como una hermana” y “una madre bella” que nos acoge. Cuidar el planeta es una responsabilidad común.
Pregunta o compromiso para dialogar: Idea clave: la creación no es un objeto; es un hogar.
Diapositiva 7 de 15.</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El agua, el aire, los árboles, los animales y las personas forman una red de vida. La ecología integral une el cuidado ambiental con el cuidado de las personas.
Pregunta o compromiso para dialogar: Pregunta: ¿cómo afecta la contaminación a la salud?
Diapositiva 8 de 15.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La casa común nos habla: ríos contaminados, bosques destruidos, personas que sufren. Escuchar es el primer paso para responder con solidaridad.
Pregunta o compromiso para dialogar: Reflexión: ¿qué nos está pidiendo hoy la Tierra?
Diapositiva 9 de 15.</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Ahorrar agua, apagar luces, cuidar las plantas, usar bien las papeleras y no desperdiciar materiales son acciones sencillas con mucho valor.
Pregunta o compromiso para dialogar: Idea clave: nadie puede hacerlo todo, pero todos podemos hacer algo.
Diapositiva 10 de 15.</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En Salesianas Béjar podemos mantener limpios patios y aulas, reducir papel, cuidar espacios comunes y convertir el colegio en un lugar más responsable.
Pregunta o compromiso para dialogar: Compromiso: deja hoy un espacio mejor de como lo encontraste.
Diapositiva 11 de 15.</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Nos comprometemos a cuidar la naturaleza, respetar a todos los seres vivos, evitar el desperdicio y construir con pequeños gestos un mundo más limpio y justo.
Pregunta o compromiso para dialogar: Pregunta final: ¿qué vas a hacer tú?
Diapositiva 12 de 15.</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María nos muestra un modo de vivir atento, sencillo y lleno de amor. Cuidar la creación también es cuidar con ternura lo que Dios ha puesto en nuestras manos.
Pregunta o compromiso para dialogar: Pregunta: ¿cómo puedo cuidar mejor en casa, en clase y en la naturaleza?
Diapositiva 13 de 15.</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El 12 de octubre celebramos a la Virgen del Pilar, una advocación muy querida en Zaragoza, Aragón y la Hispanidad. La tradición la vincula al apóstol Santiago.
Pregunta o compromiso para dialogar: Idea clave: María nos invita a estar firmes en la fe y en el bien.
Diapositiva 14 de 15.</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Orientación para el profesor/a:
Enséñanos a cuidar a las personas, respetar la naturaleza y hacer de nuestro mundo un hogar mejor para todos. Amén.
Pregunta o compromiso para dialogar: ¡CUIDEMOS JUNTOS NUESTRA CASA COMÚN!
Diapositiva 15 de 15.</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www.youtube.com/watch?v=GTa5QkOV3bY" TargetMode="External"/><Relationship Id="rId4" Type="http://schemas.openxmlformats.org/officeDocument/2006/relationships/hyperlink" Target="https://www.youtube.com/watch?v=nyI0iJRFCVk&amp;list=RDnyI0iJRFCVk&amp;start_radio=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www.youtube.com/watch?v=dmT2RVYR1Kk" TargetMode="External"/><Relationship Id="rId4" Type="http://schemas.openxmlformats.org/officeDocument/2006/relationships/hyperlink" Target="https://www.youtube.com/watch?v=cSQhPy1_X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www.vatican.va/content/francesco/es/encyclicals/documents/papa-francesco_20150524_enciclica-laudato-si.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youtube.com/watch?v=pOoJiYbGwd4" TargetMode="External"/><Relationship Id="rId4" Type="http://schemas.openxmlformats.org/officeDocument/2006/relationships/hyperlink" Target="https://www.youtube.com/watch?v=ti8XyWZkSQ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www.youtube.com/watch?v=cvakvfXj0K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B61r6J_r-HI&amp;t=6s" TargetMode="External"/><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www.youtube.com/watch?v=s7FughcpYI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88BD3FD-5F5C-086E-7D56-D419CE65A1A1}"/>
              </a:ext>
            </a:extLst>
          </p:cNvPr>
          <p:cNvPicPr>
            <a:picLocks noChangeAspect="1"/>
          </p:cNvPicPr>
          <p:nvPr/>
        </p:nvPicPr>
        <p:blipFill>
          <a:blip r:embed="rId2"/>
          <a:stretch>
            <a:fillRect/>
          </a:stretch>
        </p:blipFill>
        <p:spPr>
          <a:xfrm>
            <a:off x="0" y="1"/>
            <a:ext cx="12192000" cy="6857999"/>
          </a:xfrm>
          <a:prstGeom prst="rect">
            <a:avLst/>
          </a:prstGeom>
        </p:spPr>
      </p:pic>
      <p:sp>
        <p:nvSpPr>
          <p:cNvPr id="2" name="CuadroTexto 1">
            <a:extLst>
              <a:ext uri="{FF2B5EF4-FFF2-40B4-BE49-F238E27FC236}">
                <a16:creationId xmlns:a16="http://schemas.microsoft.com/office/drawing/2014/main" id="{30607D32-8DA0-C668-2407-4F95B6B03D7A}"/>
              </a:ext>
            </a:extLst>
          </p:cNvPr>
          <p:cNvSpPr txBox="1"/>
          <p:nvPr/>
        </p:nvSpPr>
        <p:spPr>
          <a:xfrm>
            <a:off x="636103" y="1738005"/>
            <a:ext cx="8865705" cy="523220"/>
          </a:xfrm>
          <a:prstGeom prst="rect">
            <a:avLst/>
          </a:prstGeom>
          <a:noFill/>
        </p:spPr>
        <p:txBody>
          <a:bodyPr wrap="square" rtlCol="0">
            <a:spAutoFit/>
          </a:bodyPr>
          <a:lstStyle/>
          <a:p>
            <a:r>
              <a:rPr lang="es-ES" sz="2800" b="1" dirty="0">
                <a:solidFill>
                  <a:srgbClr val="FFFF00"/>
                </a:solidFill>
              </a:rPr>
              <a:t>Buenos días. Tutoría.  Semana 5 a 9 de octubre </a:t>
            </a:r>
          </a:p>
        </p:txBody>
      </p:sp>
      <p:sp>
        <p:nvSpPr>
          <p:cNvPr id="3" name="CuadroTexto 2">
            <a:extLst>
              <a:ext uri="{FF2B5EF4-FFF2-40B4-BE49-F238E27FC236}">
                <a16:creationId xmlns:a16="http://schemas.microsoft.com/office/drawing/2014/main" id="{5AC7999E-A2E6-3C2D-484C-7290D06135C2}"/>
              </a:ext>
            </a:extLst>
          </p:cNvPr>
          <p:cNvSpPr txBox="1"/>
          <p:nvPr/>
        </p:nvSpPr>
        <p:spPr>
          <a:xfrm>
            <a:off x="506896" y="3044640"/>
            <a:ext cx="10803833" cy="584775"/>
          </a:xfrm>
          <a:prstGeom prst="rect">
            <a:avLst/>
          </a:prstGeom>
          <a:noFill/>
        </p:spPr>
        <p:txBody>
          <a:bodyPr wrap="square" rtlCol="0">
            <a:spAutoFit/>
          </a:bodyPr>
          <a:lstStyle/>
          <a:p>
            <a:r>
              <a:rPr lang="es-ES" sz="3200" dirty="0">
                <a:highlight>
                  <a:srgbClr val="00FF00"/>
                </a:highlight>
              </a:rPr>
              <a:t>El cuidado de la casa común . Cuidamos nuestro planeta </a:t>
            </a:r>
          </a:p>
        </p:txBody>
      </p:sp>
      <p:sp>
        <p:nvSpPr>
          <p:cNvPr id="6" name="CuadroTexto 5">
            <a:extLst>
              <a:ext uri="{FF2B5EF4-FFF2-40B4-BE49-F238E27FC236}">
                <a16:creationId xmlns:a16="http://schemas.microsoft.com/office/drawing/2014/main" id="{A34B130A-9D36-0F31-8932-0127A4BC8CFC}"/>
              </a:ext>
            </a:extLst>
          </p:cNvPr>
          <p:cNvSpPr txBox="1"/>
          <p:nvPr/>
        </p:nvSpPr>
        <p:spPr>
          <a:xfrm>
            <a:off x="506896" y="4005615"/>
            <a:ext cx="7941365" cy="584775"/>
          </a:xfrm>
          <a:prstGeom prst="rect">
            <a:avLst/>
          </a:prstGeom>
          <a:noFill/>
        </p:spPr>
        <p:txBody>
          <a:bodyPr wrap="square" rtlCol="0">
            <a:spAutoFit/>
          </a:bodyPr>
          <a:lstStyle/>
          <a:p>
            <a:r>
              <a:rPr lang="es-ES" sz="3200" dirty="0">
                <a:highlight>
                  <a:srgbClr val="00FF00"/>
                </a:highlight>
              </a:rPr>
              <a:t>Día 12 de </a:t>
            </a:r>
            <a:r>
              <a:rPr lang="es-ES" sz="3200" dirty="0" err="1">
                <a:highlight>
                  <a:srgbClr val="00FF00"/>
                </a:highlight>
              </a:rPr>
              <a:t>octubre.Día</a:t>
            </a:r>
            <a:r>
              <a:rPr lang="es-ES" sz="3200" dirty="0">
                <a:highlight>
                  <a:srgbClr val="00FF00"/>
                </a:highlight>
              </a:rPr>
              <a:t>  de la Virgen del Pilar</a:t>
            </a:r>
          </a:p>
        </p:txBody>
      </p:sp>
    </p:spTree>
    <p:extLst>
      <p:ext uri="{BB962C8B-B14F-4D97-AF65-F5344CB8AC3E}">
        <p14:creationId xmlns:p14="http://schemas.microsoft.com/office/powerpoint/2010/main" val="29476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000000"/>
        </a:solidFill>
        <a:effectLst/>
      </p:bgPr>
    </p:bg>
    <p:spTree>
      <p:nvGrpSpPr>
        <p:cNvPr id="1" name=""/>
        <p:cNvGrpSpPr/>
        <p:nvPr/>
      </p:nvGrpSpPr>
      <p:grpSpPr>
        <a:xfrm>
          <a:off x="0" y="0"/>
          <a:ext cx="0" cy="0"/>
          <a:chOff x="0" y="0"/>
          <a:chExt cx="0" cy="0"/>
        </a:xfrm>
      </p:grpSpPr>
      <p:pic>
        <p:nvPicPr>
          <p:cNvPr id="2" name="Image 0" descr="/mnt/data/a_wide_ultra_detailed_landscape_scene_at_sunrise.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dirty="0">
              <a:solidFill>
                <a:srgbClr val="FFFF00"/>
              </a:solidFill>
            </a:endParaRPr>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1 · La naturaleza es un regalo</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CONTEMPLAR</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¡Mira qué maravilla de planeta!</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La naturaleza nos regala aire, agua, alimentos, belleza y lugares donde descansar. Antes de cuidar algo, necesitamos aprender a mirarlo con admiración.</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Pregunta: ¿qué lugar de la naturaleza te hace sentir bien?</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1/15</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000000"/>
        </a:solidFill>
        <a:effectLst/>
      </p:bgPr>
    </p:bg>
    <p:spTree>
      <p:nvGrpSpPr>
        <p:cNvPr id="1" name=""/>
        <p:cNvGrpSpPr/>
        <p:nvPr/>
      </p:nvGrpSpPr>
      <p:grpSpPr>
        <a:xfrm>
          <a:off x="0" y="0"/>
          <a:ext cx="0" cy="0"/>
          <a:chOff x="0" y="0"/>
          <a:chExt cx="0" cy="0"/>
        </a:xfrm>
      </p:grpSpPr>
      <p:pic>
        <p:nvPicPr>
          <p:cNvPr id="2" name="Image 0" descr="/mnt/data/a_dramatic_high_resolution_space_scene_a_realist_batch_2.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1 · La naturaleza es un regalo</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CASA COMÚN</a:t>
            </a:r>
            <a:endParaRPr lang="en-US" sz="850" dirty="0"/>
          </a:p>
        </p:txBody>
      </p:sp>
      <p:sp>
        <p:nvSpPr>
          <p:cNvPr id="7" name="Shape 4"/>
          <p:cNvSpPr/>
          <p:nvPr/>
        </p:nvSpPr>
        <p:spPr>
          <a:xfrm>
            <a:off x="6291072"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La Tierra es nuestra casa común</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4" y="2651760"/>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No vivimos solos: compartimos un mismo hogar con otras personas, animales, plantas y ecosistemas. Lo que hacemos en un lugar puede afectar a muchos otros.</a:t>
            </a:r>
            <a:endParaRPr lang="en-US" sz="2000" dirty="0"/>
          </a:p>
        </p:txBody>
      </p:sp>
      <p:sp>
        <p:nvSpPr>
          <p:cNvPr id="11" name="Shape 8"/>
          <p:cNvSpPr/>
          <p:nvPr/>
        </p:nvSpPr>
        <p:spPr>
          <a:xfrm>
            <a:off x="6638544"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821424"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Idea clave: cuidar la Tierra es cuidar la vida de todos.</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2/15</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000000"/>
        </a:solidFill>
        <a:effectLst/>
      </p:bgPr>
    </p:bg>
    <p:spTree>
      <p:nvGrpSpPr>
        <p:cNvPr id="1" name=""/>
        <p:cNvGrpSpPr/>
        <p:nvPr/>
      </p:nvGrpSpPr>
      <p:grpSpPr>
        <a:xfrm>
          <a:off x="0" y="0"/>
          <a:ext cx="0" cy="0"/>
          <a:chOff x="0" y="0"/>
          <a:chExt cx="0" cy="0"/>
        </a:xfrm>
      </p:grpSpPr>
      <p:pic>
        <p:nvPicPr>
          <p:cNvPr id="2" name="Image 0" descr="/mnt/data/ultra_detailed_nature_landscape_a_serene_forest_s_batch_3.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73152"/>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1 · La naturaleza es un regalo</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AGRADECER</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Un regalo que merece cuidado</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Desde la fe cristiana, la creación es un regalo de Dios. Agradecer este regalo significa respetarlo, protegerlo y no usarlo como si fuera infinito.</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Compromiso: hoy mira un detalle natural y agradécelo.</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3/15</a:t>
            </a:r>
            <a:endParaRPr lang="en-US" sz="850" dirty="0"/>
          </a:p>
        </p:txBody>
      </p:sp>
      <p:sp>
        <p:nvSpPr>
          <p:cNvPr id="14" name="CuadroTexto 13">
            <a:extLst>
              <a:ext uri="{FF2B5EF4-FFF2-40B4-BE49-F238E27FC236}">
                <a16:creationId xmlns:a16="http://schemas.microsoft.com/office/drawing/2014/main" id="{97A50647-D12F-D73E-0449-3DAC00CC2768}"/>
              </a:ext>
            </a:extLst>
          </p:cNvPr>
          <p:cNvSpPr txBox="1"/>
          <p:nvPr/>
        </p:nvSpPr>
        <p:spPr>
          <a:xfrm>
            <a:off x="6867939" y="1202635"/>
            <a:ext cx="4729701" cy="3304046"/>
          </a:xfrm>
          <a:prstGeom prst="rect">
            <a:avLst/>
          </a:prstGeom>
          <a:noFill/>
        </p:spPr>
        <p:txBody>
          <a:bodyPr wrap="square" rtlCol="0">
            <a:spAutoFit/>
          </a:bodyPr>
          <a:lstStyle/>
          <a:p>
            <a:pPr>
              <a:lnSpc>
                <a:spcPct val="104167"/>
              </a:lnSpc>
              <a:spcAft>
                <a:spcPts val="800"/>
              </a:spcAft>
              <a:buNone/>
            </a:pPr>
            <a:r>
              <a:rPr lang="es-ES" sz="1800" b="1"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Recursos digitales: </a:t>
            </a:r>
            <a:endParaRPr lang="es-ES"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4167"/>
              </a:lnSpc>
              <a:spcAft>
                <a:spcPts val="800"/>
              </a:spcAft>
              <a:buNone/>
            </a:pPr>
            <a:r>
              <a:rPr lang="es-ES" sz="1800" b="1" kern="0" dirty="0" err="1">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Cantoalegre</a:t>
            </a:r>
            <a:r>
              <a:rPr lang="es-ES" sz="1800" b="1"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 - La Tierra es la casa de todos </a:t>
            </a:r>
            <a:r>
              <a:rPr lang="es-ES" sz="1800"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(Canciones para leer) - </a:t>
            </a:r>
            <a:r>
              <a:rPr lang="es-ES" sz="1800" u="sng"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https://www.youtube.com/watch?v=nyI0iJRFCVk&amp;list=RDnyI0iJRFCVk&amp;start_radio=1</a:t>
            </a:r>
            <a:endParaRPr lang="es-ES"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4167"/>
              </a:lnSpc>
              <a:spcAft>
                <a:spcPts val="800"/>
              </a:spcAft>
              <a:buNone/>
            </a:pPr>
            <a:r>
              <a:rPr lang="es-ES" sz="1800" b="1"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Laudado Si El Cuidado De La Casa Común Divina Misericordia - </a:t>
            </a:r>
            <a:r>
              <a:rPr lang="es-ES" sz="1800" u="sng"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https://www.youtube.com/watch?v=GTa5QkOV3bY</a:t>
            </a:r>
            <a:endParaRPr lang="es-ES" sz="1800" u="sng" kern="0"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4167"/>
              </a:lnSpc>
              <a:spcAft>
                <a:spcPts val="800"/>
              </a:spcAft>
              <a:buNone/>
            </a:pPr>
            <a:endParaRPr lang="es-ES" sz="20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000000"/>
        </a:solidFill>
        <a:effectLst/>
      </p:bgPr>
    </p:bg>
    <p:spTree>
      <p:nvGrpSpPr>
        <p:cNvPr id="1" name=""/>
        <p:cNvGrpSpPr/>
        <p:nvPr/>
      </p:nvGrpSpPr>
      <p:grpSpPr>
        <a:xfrm>
          <a:off x="0" y="0"/>
          <a:ext cx="0" cy="0"/>
          <a:chOff x="0" y="0"/>
          <a:chExt cx="0" cy="0"/>
        </a:xfrm>
      </p:grpSpPr>
      <p:pic>
        <p:nvPicPr>
          <p:cNvPr id="2" name="Image 0" descr="/mnt/data/a_wide_cinematic_environmental_contrast_scene_re_batch_4.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2 · Nuestro planeta necesita ayuda</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PENSAR</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Cuando la naturaleza sufre</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La contaminación, los residuos, la deforestación y el cambio climático dañan la casa común. Pero todavía podemos elegir caminos más responsables.</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Pregunta: ¿qué consecuencias tienen nuestros hábitos?</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4/15</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00000"/>
        </a:solidFill>
        <a:effectLst/>
      </p:bgPr>
    </p:bg>
    <p:spTree>
      <p:nvGrpSpPr>
        <p:cNvPr id="1" name=""/>
        <p:cNvGrpSpPr/>
        <p:nvPr/>
      </p:nvGrpSpPr>
      <p:grpSpPr>
        <a:xfrm>
          <a:off x="0" y="0"/>
          <a:ext cx="0" cy="0"/>
          <a:chOff x="0" y="0"/>
          <a:chExt cx="0" cy="0"/>
        </a:xfrm>
      </p:grpSpPr>
      <p:pic>
        <p:nvPicPr>
          <p:cNvPr id="2" name="Image 0" descr="/mnt/data/a_crisp_photorealistic_low_angle_beach_scene_at_batch_5.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2 · Nuestro planeta necesita ayuda</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REDUCIR</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pPr>
              <a:lnSpc>
                <a:spcPct val="104167"/>
              </a:lnSpc>
              <a:spcAft>
                <a:spcPts val="800"/>
              </a:spcAft>
              <a:buNone/>
            </a:pPr>
            <a:r>
              <a:rPr lang="es-ES" sz="1800" kern="0" dirty="0">
                <a:effectLst/>
                <a:latin typeface="Times New Roman" panose="02020603050405020304" pitchFamily="18" charset="0"/>
                <a:ea typeface="Times New Roman" panose="02020603050405020304" pitchFamily="18" charset="0"/>
                <a:cs typeface="Times New Roman" panose="02020603050405020304" pitchFamily="18" charset="0"/>
              </a:rPr>
              <a:t>Cómo Cuidar el Medio Ambiente | Videos Educativos y divertido para Niños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 5"/>
          <p:cNvSpPr/>
          <p:nvPr/>
        </p:nvSpPr>
        <p:spPr>
          <a:xfrm>
            <a:off x="758952" y="1221718"/>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El plástico no desaparece por arte de magia</a:t>
            </a:r>
            <a:endParaRPr lang="en-US" sz="3600" dirty="0"/>
          </a:p>
        </p:txBody>
      </p:sp>
      <p:sp>
        <p:nvSpPr>
          <p:cNvPr id="9" name="Shape 6"/>
          <p:cNvSpPr/>
          <p:nvPr/>
        </p:nvSpPr>
        <p:spPr>
          <a:xfrm>
            <a:off x="941832" y="265215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Muchos plásticos permanecen durante años en playas, ríos y mares. Reducir, reutilizar y reciclar ayuda a proteger a los animales y los ecosistemas.</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Compromiso: evita hoy un plástico de un solo uso.</a:t>
            </a:r>
            <a:endParaRPr lang="en-US" sz="1800" dirty="0"/>
          </a:p>
        </p:txBody>
      </p:sp>
      <p:sp>
        <p:nvSpPr>
          <p:cNvPr id="14" name="Text 11">
            <a:hlinkClick r:id="rId4"/>
          </p:cNvPr>
          <p:cNvSpPr/>
          <p:nvPr/>
        </p:nvSpPr>
        <p:spPr>
          <a:xfrm>
            <a:off x="941832" y="5724144"/>
            <a:ext cx="1901952" cy="201168"/>
          </a:xfrm>
          <a:prstGeom prst="rect">
            <a:avLst/>
          </a:prstGeom>
          <a:noFill/>
          <a:ln/>
        </p:spPr>
        <p:txBody>
          <a:bodyPr wrap="square" lIns="0" tIns="0" rIns="0" bIns="0" rtlCol="0" anchor="ctr"/>
          <a:lstStyle/>
          <a:p>
            <a:pPr marL="0" indent="0" algn="ctr">
              <a:buNone/>
            </a:pPr>
            <a:r>
              <a:rPr lang="en-US" sz="1150" b="1" u="sng" dirty="0">
                <a:solidFill>
                  <a:srgbClr val="10241B"/>
                </a:solidFill>
                <a:latin typeface="Aptos" pitchFamily="34" charset="0"/>
                <a:ea typeface="Aptos" pitchFamily="34" charset="-122"/>
                <a:cs typeface="Aptos" pitchFamily="34" charset="-120"/>
                <a:hlinkClick r:id="rId4">
                  <a:extLst>
                    <a:ext uri="{A12FA001-AC4F-418D-AE19-62706E023703}">
                      <ahyp:hlinkClr xmlns:ahyp="http://schemas.microsoft.com/office/drawing/2018/hyperlinkcolor" val="tx"/>
                    </a:ext>
                  </a:extLst>
                </a:hlinkClick>
              </a:rPr>
              <a:t>VER VÍDEO</a:t>
            </a:r>
            <a:r>
              <a:rPr lang="en-US" sz="1150" b="1" u="sng" dirty="0">
                <a:solidFill>
                  <a:srgbClr val="10241B"/>
                </a:solidFill>
                <a:latin typeface="Aptos" pitchFamily="34" charset="0"/>
                <a:ea typeface="Aptos" pitchFamily="34" charset="-122"/>
                <a:cs typeface="Aptos" pitchFamily="34" charset="-120"/>
              </a:rPr>
              <a:t> Para </a:t>
            </a:r>
            <a:r>
              <a:rPr lang="en-US" sz="1150" b="1" u="sng" dirty="0" err="1">
                <a:solidFill>
                  <a:srgbClr val="10241B"/>
                </a:solidFill>
                <a:latin typeface="Aptos" pitchFamily="34" charset="0"/>
                <a:ea typeface="Aptos" pitchFamily="34" charset="-122"/>
                <a:cs typeface="Aptos" pitchFamily="34" charset="-120"/>
              </a:rPr>
              <a:t>primaria</a:t>
            </a:r>
            <a:r>
              <a:rPr lang="en-US" sz="1150" b="1" u="sng" dirty="0">
                <a:solidFill>
                  <a:srgbClr val="10241B"/>
                </a:solidFill>
                <a:latin typeface="Aptos" pitchFamily="34" charset="0"/>
                <a:ea typeface="Aptos" pitchFamily="34" charset="-122"/>
                <a:cs typeface="Aptos" pitchFamily="34" charset="-120"/>
              </a:rPr>
              <a:t> </a:t>
            </a:r>
            <a:endParaRPr lang="en-US" sz="1150" dirty="0"/>
          </a:p>
        </p:txBody>
      </p:sp>
      <p:sp>
        <p:nvSpPr>
          <p:cNvPr id="15" name="Text 12"/>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5/15</a:t>
            </a:r>
            <a:endParaRPr lang="en-US" sz="850" dirty="0"/>
          </a:p>
        </p:txBody>
      </p:sp>
      <p:sp>
        <p:nvSpPr>
          <p:cNvPr id="16" name="CuadroTexto 15">
            <a:extLst>
              <a:ext uri="{FF2B5EF4-FFF2-40B4-BE49-F238E27FC236}">
                <a16:creationId xmlns:a16="http://schemas.microsoft.com/office/drawing/2014/main" id="{E7FB9E81-FE1D-E9D0-A0F3-94697CB074E3}"/>
              </a:ext>
            </a:extLst>
          </p:cNvPr>
          <p:cNvSpPr txBox="1"/>
          <p:nvPr/>
        </p:nvSpPr>
        <p:spPr>
          <a:xfrm>
            <a:off x="846813" y="5422392"/>
            <a:ext cx="4788673" cy="646331"/>
          </a:xfrm>
          <a:prstGeom prst="rect">
            <a:avLst/>
          </a:prstGeom>
          <a:noFill/>
        </p:spPr>
        <p:txBody>
          <a:bodyPr wrap="square" rtlCol="0">
            <a:spAutoFit/>
          </a:bodyPr>
          <a:lstStyle/>
          <a:p>
            <a:r>
              <a:rPr kumimoji="0" lang="es-ES" sz="1800" b="0" i="0" u="sng" strike="noStrike" kern="0" cap="none" spc="0" normalizeH="0" baseline="0" noProof="0">
                <a:ln>
                  <a:noFill/>
                </a:ln>
                <a:solidFill>
                  <a:srgbClr val="467886"/>
                </a:solidFill>
                <a:effectLst/>
                <a:uLnTx/>
                <a:uFillTx/>
                <a:latin typeface="Times New Roman" panose="02020603050405020304" pitchFamily="18" charset="0"/>
                <a:ea typeface="Times New Roman" panose="02020603050405020304" pitchFamily="18" charset="0"/>
                <a:cs typeface="Times New Roman" panose="02020603050405020304" pitchFamily="18" charset="0"/>
                <a:hlinkClick r:id="rId5"/>
              </a:rPr>
              <a:t>https://www.youtube.com/watch?v=dmT2RVYR1Kk</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000000"/>
        </a:solidFill>
        <a:effectLst/>
      </p:bgPr>
    </p:bg>
    <p:spTree>
      <p:nvGrpSpPr>
        <p:cNvPr id="1" name=""/>
        <p:cNvGrpSpPr/>
        <p:nvPr/>
      </p:nvGrpSpPr>
      <p:grpSpPr>
        <a:xfrm>
          <a:off x="0" y="0"/>
          <a:ext cx="0" cy="0"/>
          <a:chOff x="0" y="0"/>
          <a:chExt cx="0" cy="0"/>
        </a:xfrm>
      </p:grpSpPr>
      <p:pic>
        <p:nvPicPr>
          <p:cNvPr id="2" name="Image 0" descr="/mnt/data/a_bright_sunny_outdoor_park_riverbank_cleanup_sce_batch_1.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2 · Nuestro planeta necesita ayuda</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ACTUAR</a:t>
            </a:r>
            <a:endParaRPr lang="en-US" sz="850" dirty="0"/>
          </a:p>
        </p:txBody>
      </p:sp>
      <p:sp>
        <p:nvSpPr>
          <p:cNvPr id="7" name="Shape 4"/>
          <p:cNvSpPr/>
          <p:nvPr/>
        </p:nvSpPr>
        <p:spPr>
          <a:xfrm>
            <a:off x="6291072"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¿Y si empezamos a cambiar las cosas?</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4" y="2651760"/>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Los pequeños gestos cuentan: usar botella reutilizable, no tirar residuos, separar la basura y consumir solo lo necesario. El cambio empieza en lo cotidiano.</a:t>
            </a:r>
            <a:endParaRPr lang="en-US" sz="2000" dirty="0"/>
          </a:p>
        </p:txBody>
      </p:sp>
      <p:sp>
        <p:nvSpPr>
          <p:cNvPr id="11" name="Shape 8"/>
          <p:cNvSpPr/>
          <p:nvPr/>
        </p:nvSpPr>
        <p:spPr>
          <a:xfrm>
            <a:off x="6638544"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821424"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Pregunta: ¿qué pequeño cambio puedes hacer hoy?</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6/15</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000000"/>
        </a:solidFill>
        <a:effectLst/>
      </p:bgPr>
    </p:bg>
    <p:spTree>
      <p:nvGrpSpPr>
        <p:cNvPr id="1" name=""/>
        <p:cNvGrpSpPr/>
        <p:nvPr/>
      </p:nvGrpSpPr>
      <p:grpSpPr>
        <a:xfrm>
          <a:off x="0" y="0"/>
          <a:ext cx="0" cy="0"/>
          <a:chOff x="0" y="0"/>
          <a:chExt cx="0" cy="0"/>
        </a:xfrm>
      </p:grpSpPr>
      <p:pic>
        <p:nvPicPr>
          <p:cNvPr id="2" name="Image 0" descr="/mnt/data/a_dramatic_high_resolution_space_scene_a_realist.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3 · Laudato si’: todo está conectado</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LAUDATO SI’</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Laudato si’: cuidar la creación</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El papa Francisco nos recuerda que la Tierra es “como una hermana” y “una madre bella” que nos acoge. Cuidar el planeta es una responsabilidad común.</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Idea clave: la creación no es un objeto; es un hogar.</a:t>
            </a:r>
            <a:endParaRPr lang="en-US" sz="1800" dirty="0"/>
          </a:p>
        </p:txBody>
      </p:sp>
      <p:sp>
        <p:nvSpPr>
          <p:cNvPr id="14" name="Text 11">
            <a:hlinkClick r:id="rId4"/>
          </p:cNvPr>
          <p:cNvSpPr/>
          <p:nvPr/>
        </p:nvSpPr>
        <p:spPr>
          <a:xfrm>
            <a:off x="713232" y="5724144"/>
            <a:ext cx="1901952" cy="201168"/>
          </a:xfrm>
          <a:prstGeom prst="rect">
            <a:avLst/>
          </a:prstGeom>
          <a:noFill/>
          <a:ln/>
        </p:spPr>
        <p:txBody>
          <a:bodyPr wrap="square" lIns="0" tIns="0" rIns="0" bIns="0" rtlCol="0" anchor="ctr"/>
          <a:lstStyle/>
          <a:p>
            <a:pPr marL="0" indent="0" algn="ctr">
              <a:buNone/>
            </a:pPr>
            <a:r>
              <a:rPr lang="en-US" sz="1150" b="1" u="sng" dirty="0">
                <a:solidFill>
                  <a:srgbClr val="10241B"/>
                </a:solidFill>
                <a:latin typeface="Aptos" pitchFamily="34" charset="0"/>
                <a:ea typeface="Aptos" pitchFamily="34" charset="-122"/>
                <a:cs typeface="Aptos" pitchFamily="34" charset="-120"/>
                <a:hlinkClick r:id="rId4">
                  <a:extLst>
                    <a:ext uri="{A12FA001-AC4F-418D-AE19-62706E023703}">
                      <ahyp:hlinkClr xmlns:ahyp="http://schemas.microsoft.com/office/drawing/2018/hyperlinkcolor" val="tx"/>
                    </a:ext>
                  </a:extLst>
                </a:hlinkClick>
              </a:rPr>
              <a:t>LER TEXTO</a:t>
            </a:r>
            <a:endParaRPr lang="en-US" sz="1150" dirty="0"/>
          </a:p>
        </p:txBody>
      </p:sp>
      <p:sp>
        <p:nvSpPr>
          <p:cNvPr id="15" name="Text 12"/>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7/15</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000000"/>
        </a:solidFill>
        <a:effectLst/>
      </p:bgPr>
    </p:bg>
    <p:spTree>
      <p:nvGrpSpPr>
        <p:cNvPr id="1" name=""/>
        <p:cNvGrpSpPr/>
        <p:nvPr/>
      </p:nvGrpSpPr>
      <p:grpSpPr>
        <a:xfrm>
          <a:off x="0" y="0"/>
          <a:ext cx="0" cy="0"/>
          <a:chOff x="0" y="0"/>
          <a:chExt cx="0" cy="0"/>
        </a:xfrm>
      </p:grpSpPr>
      <p:pic>
        <p:nvPicPr>
          <p:cNvPr id="2" name="Image 0" descr="/mnt/data/a_wide_cinematic_ultra_detailed_nature_scene_in_batch_5.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3 · Laudato si’: todo está conectado</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ECOLOGÍA INTEGRAL</a:t>
            </a:r>
            <a:endParaRPr lang="en-US" sz="850" dirty="0"/>
          </a:p>
        </p:txBody>
      </p:sp>
      <p:sp>
        <p:nvSpPr>
          <p:cNvPr id="7" name="Shape 4"/>
          <p:cNvSpPr/>
          <p:nvPr/>
        </p:nvSpPr>
        <p:spPr>
          <a:xfrm>
            <a:off x="6291072"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Todo está conectado</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4" y="2651760"/>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El agua, el aire, los árboles, los animales y las personas forman una red de vida. La ecología integral une el cuidado ambiental con el cuidado de las personas.</a:t>
            </a:r>
            <a:endParaRPr lang="en-US" sz="2000" dirty="0"/>
          </a:p>
        </p:txBody>
      </p:sp>
      <p:sp>
        <p:nvSpPr>
          <p:cNvPr id="11" name="Shape 8"/>
          <p:cNvSpPr/>
          <p:nvPr/>
        </p:nvSpPr>
        <p:spPr>
          <a:xfrm>
            <a:off x="6638544"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821424"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Pregunta: ¿cómo afecta la contaminación a la salud?</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8/15</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000000"/>
        </a:solidFill>
        <a:effectLst/>
      </p:bgPr>
    </p:bg>
    <p:spTree>
      <p:nvGrpSpPr>
        <p:cNvPr id="1" name=""/>
        <p:cNvGrpSpPr/>
        <p:nvPr/>
      </p:nvGrpSpPr>
      <p:grpSpPr>
        <a:xfrm>
          <a:off x="0" y="0"/>
          <a:ext cx="0" cy="0"/>
          <a:chOff x="0" y="0"/>
          <a:chExt cx="0" cy="0"/>
        </a:xfrm>
      </p:grpSpPr>
      <p:pic>
        <p:nvPicPr>
          <p:cNvPr id="2" name="Image 0" descr="/mnt/data/a_wide_dramatic_ultra_detailed_night_landscape_s_batch_4.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3 · Laudato si’: todo está conectado</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ESCUCHAR</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Escuchar el grito de la Tierra</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La casa común nos habla: ríos contaminados, bosques destruidos, personas que sufren. Escuchar es el primer paso para responder con solidaridad.</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Reflexión: ¿qué nos está pidiendo hoy la Tierra?</a:t>
            </a:r>
            <a:endParaRPr lang="en-US" sz="1800" dirty="0"/>
          </a:p>
        </p:txBody>
      </p:sp>
      <p:sp>
        <p:nvSpPr>
          <p:cNvPr id="13" name="Shape 10"/>
          <p:cNvSpPr/>
          <p:nvPr/>
        </p:nvSpPr>
        <p:spPr>
          <a:xfrm>
            <a:off x="941832" y="5586984"/>
            <a:ext cx="1901952" cy="475488"/>
          </a:xfrm>
          <a:prstGeom prst="roundRect">
            <a:avLst>
              <a:gd name="adj" fmla="val 26923"/>
            </a:avLst>
          </a:prstGeom>
          <a:solidFill>
            <a:srgbClr val="D8A939"/>
          </a:solidFill>
          <a:ln w="12700">
            <a:solidFill>
              <a:srgbClr val="FFFFFF">
                <a:alpha val="60000"/>
              </a:srgbClr>
            </a:solidFill>
            <a:prstDash val="solid"/>
          </a:ln>
        </p:spPr>
        <p:txBody>
          <a:bodyPr/>
          <a:lstStyle/>
          <a:p>
            <a:endParaRPr lang="es-ES"/>
          </a:p>
        </p:txBody>
      </p:sp>
      <p:sp>
        <p:nvSpPr>
          <p:cNvPr id="14" name="Text 11">
            <a:hlinkClick r:id="rId4"/>
          </p:cNvPr>
          <p:cNvSpPr/>
          <p:nvPr/>
        </p:nvSpPr>
        <p:spPr>
          <a:xfrm>
            <a:off x="941832" y="5724144"/>
            <a:ext cx="1901952" cy="201168"/>
          </a:xfrm>
          <a:prstGeom prst="rect">
            <a:avLst/>
          </a:prstGeom>
          <a:noFill/>
          <a:ln/>
        </p:spPr>
        <p:txBody>
          <a:bodyPr wrap="square" lIns="0" tIns="0" rIns="0" bIns="0" rtlCol="0" anchor="ctr"/>
          <a:lstStyle/>
          <a:p>
            <a:pPr marL="0" indent="0" algn="ctr">
              <a:buNone/>
            </a:pPr>
            <a:r>
              <a:rPr lang="en-US" sz="1150" b="1" u="sng" dirty="0">
                <a:solidFill>
                  <a:srgbClr val="10241B"/>
                </a:solidFill>
                <a:latin typeface="Aptos" pitchFamily="34" charset="0"/>
                <a:ea typeface="Aptos" pitchFamily="34" charset="-122"/>
                <a:cs typeface="Aptos" pitchFamily="34" charset="-120"/>
                <a:hlinkClick r:id="rId4">
                  <a:extLst>
                    <a:ext uri="{A12FA001-AC4F-418D-AE19-62706E023703}">
                      <ahyp:hlinkClr xmlns:ahyp="http://schemas.microsoft.com/office/drawing/2018/hyperlinkcolor" val="tx"/>
                    </a:ext>
                  </a:extLst>
                </a:hlinkClick>
              </a:rPr>
              <a:t>CANCIÓN</a:t>
            </a:r>
            <a:endParaRPr lang="en-US" sz="1150" dirty="0"/>
          </a:p>
        </p:txBody>
      </p:sp>
      <p:sp>
        <p:nvSpPr>
          <p:cNvPr id="15" name="Shape 12"/>
          <p:cNvSpPr/>
          <p:nvPr/>
        </p:nvSpPr>
        <p:spPr>
          <a:xfrm>
            <a:off x="3026664" y="5586984"/>
            <a:ext cx="1901952" cy="475488"/>
          </a:xfrm>
          <a:prstGeom prst="roundRect">
            <a:avLst>
              <a:gd name="adj" fmla="val 26923"/>
            </a:avLst>
          </a:prstGeom>
          <a:solidFill>
            <a:srgbClr val="D8A939"/>
          </a:solidFill>
          <a:ln w="12700">
            <a:solidFill>
              <a:srgbClr val="FFFFFF">
                <a:alpha val="60000"/>
              </a:srgbClr>
            </a:solidFill>
            <a:prstDash val="solid"/>
          </a:ln>
        </p:spPr>
        <p:txBody>
          <a:bodyPr/>
          <a:lstStyle/>
          <a:p>
            <a:endParaRPr lang="es-ES"/>
          </a:p>
        </p:txBody>
      </p:sp>
      <p:sp>
        <p:nvSpPr>
          <p:cNvPr id="16" name="Text 13">
            <a:hlinkClick r:id="rId5"/>
          </p:cNvPr>
          <p:cNvSpPr/>
          <p:nvPr/>
        </p:nvSpPr>
        <p:spPr>
          <a:xfrm>
            <a:off x="3026664" y="5724144"/>
            <a:ext cx="1901952" cy="201168"/>
          </a:xfrm>
          <a:prstGeom prst="rect">
            <a:avLst/>
          </a:prstGeom>
          <a:noFill/>
          <a:ln/>
        </p:spPr>
        <p:txBody>
          <a:bodyPr wrap="square" lIns="0" tIns="0" rIns="0" bIns="0" rtlCol="0" anchor="ctr"/>
          <a:lstStyle/>
          <a:p>
            <a:pPr marL="0" indent="0" algn="ctr">
              <a:buNone/>
            </a:pPr>
            <a:r>
              <a:rPr lang="en-US" sz="1150" b="1" u="sng" dirty="0">
                <a:solidFill>
                  <a:srgbClr val="10241B"/>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VIDEO LAUDATO SI’</a:t>
            </a:r>
            <a:endParaRPr lang="en-US" sz="1150" dirty="0"/>
          </a:p>
        </p:txBody>
      </p:sp>
      <p:sp>
        <p:nvSpPr>
          <p:cNvPr id="17" name="Text 14"/>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9/15</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a:effectLst/>
      </p:bgPr>
    </p:bg>
    <p:spTree>
      <p:nvGrpSpPr>
        <p:cNvPr id="1" name=""/>
        <p:cNvGrpSpPr/>
        <p:nvPr/>
      </p:nvGrpSpPr>
      <p:grpSpPr>
        <a:xfrm>
          <a:off x="0" y="0"/>
          <a:ext cx="0" cy="0"/>
          <a:chOff x="0" y="0"/>
          <a:chExt cx="0" cy="0"/>
        </a:xfrm>
      </p:grpSpPr>
      <p:pic>
        <p:nvPicPr>
          <p:cNvPr id="2" name="Image 0" descr="/mnt/data/a_wide_cinematic_ultra_detailed_nature_scene_a_batch_3.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4 · Del compromiso a la acción</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GESTOS</a:t>
            </a:r>
            <a:endParaRPr lang="en-US" sz="850" dirty="0"/>
          </a:p>
        </p:txBody>
      </p:sp>
      <p:sp>
        <p:nvSpPr>
          <p:cNvPr id="7" name="Shape 4"/>
          <p:cNvSpPr/>
          <p:nvPr/>
        </p:nvSpPr>
        <p:spPr>
          <a:xfrm>
            <a:off x="6291072"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Pequeños gestos, grandes cambios</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4"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Ahorrar agua, apagar luces, cuidar las plantas, usar bien las papeleras y no desperdiciar materiales son acciones sencillas con mucho valor.</a:t>
            </a:r>
            <a:endParaRPr lang="en-US" sz="2000" dirty="0"/>
          </a:p>
        </p:txBody>
      </p:sp>
      <p:sp>
        <p:nvSpPr>
          <p:cNvPr id="11" name="Shape 8"/>
          <p:cNvSpPr/>
          <p:nvPr/>
        </p:nvSpPr>
        <p:spPr>
          <a:xfrm>
            <a:off x="6638544"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821424"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Idea clave: nadie puede hacerlo todo, pero todos podemos hacer algo.</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10/15</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a:effectLst/>
      </p:bgPr>
    </p:bg>
    <p:spTree>
      <p:nvGrpSpPr>
        <p:cNvPr id="1" name=""/>
        <p:cNvGrpSpPr/>
        <p:nvPr/>
      </p:nvGrpSpPr>
      <p:grpSpPr>
        <a:xfrm>
          <a:off x="0" y="0"/>
          <a:ext cx="0" cy="0"/>
          <a:chOff x="0" y="0"/>
          <a:chExt cx="0" cy="0"/>
        </a:xfrm>
      </p:grpSpPr>
      <p:pic>
        <p:nvPicPr>
          <p:cNvPr id="2" name="Image 0" descr="/mnt/data/a_bright_cinematic_outdoor_scene_in_a_school_camp_batch_6.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4 · Del compromiso a la acción</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COLEGIO</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Nuestro colegio también cuida el planeta</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En Salesianas Béjar podemos mantener limpios patios y aulas, reducir papel, cuidar espacios comunes y convertir el colegio en un lugar más responsable.</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Compromiso: deja hoy un espacio mejor de como lo encontraste.</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11/15</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a:effectLst/>
      </p:bgPr>
    </p:bg>
    <p:spTree>
      <p:nvGrpSpPr>
        <p:cNvPr id="1" name=""/>
        <p:cNvGrpSpPr/>
        <p:nvPr/>
      </p:nvGrpSpPr>
      <p:grpSpPr>
        <a:xfrm>
          <a:off x="0" y="0"/>
          <a:ext cx="0" cy="0"/>
          <a:chOff x="0" y="0"/>
          <a:chExt cx="0" cy="0"/>
        </a:xfrm>
      </p:grpSpPr>
      <p:pic>
        <p:nvPicPr>
          <p:cNvPr id="2" name="Image 0" descr="/mnt/data/a_wide_cinematic_outdoor_landscape_scene_at_golde_batch_8.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4 · Del compromiso a la acción</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COMPROMISO</a:t>
            </a:r>
            <a:endParaRPr lang="en-US" sz="850" dirty="0"/>
          </a:p>
        </p:txBody>
      </p:sp>
      <p:sp>
        <p:nvSpPr>
          <p:cNvPr id="7" name="Shape 4"/>
          <p:cNvSpPr/>
          <p:nvPr/>
        </p:nvSpPr>
        <p:spPr>
          <a:xfrm>
            <a:off x="6211559" y="1298448"/>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r>
              <a:rPr lang="es-ES"/>
              <a:t>Un grupo de 40 estudiantes universitarios participa en la limpieza de la playa de El Burrero, en Gran Canaria. Es un ejemplo real de jóvenes que se organizan para cuidar la naturaleza.</a:t>
            </a:r>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Nuestro compromiso con la casa común</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3" y="2485771"/>
            <a:ext cx="4590288" cy="1508760"/>
          </a:xfrm>
          <a:prstGeom prst="rect">
            <a:avLst/>
          </a:prstGeom>
          <a:noFill/>
          <a:ln/>
        </p:spPr>
        <p:txBody>
          <a:bodyPr wrap="square" lIns="254" tIns="254" rIns="254" bIns="254" rtlCol="0" anchor="ctr">
            <a:normAutofit lnSpcReduction="10000"/>
          </a:bodyPr>
          <a:lstStyle/>
          <a:p>
            <a:pPr marL="0" indent="0">
              <a:buNone/>
            </a:pPr>
            <a:r>
              <a:rPr lang="en-US" sz="2000" dirty="0">
                <a:solidFill>
                  <a:srgbClr val="FFF6DF"/>
                </a:solidFill>
                <a:latin typeface="Aptos" pitchFamily="34" charset="0"/>
                <a:ea typeface="Aptos" pitchFamily="34" charset="-122"/>
                <a:cs typeface="Aptos" pitchFamily="34" charset="-120"/>
              </a:rPr>
              <a:t>Nos comprometemos a cuidar la naturaleza, respetar a todos los seres vivos, evitar el desperdicio y construir con pequeños gestos un mundo más limpio y justo.</a:t>
            </a:r>
            <a:endParaRPr lang="en-US" sz="2000" dirty="0"/>
          </a:p>
        </p:txBody>
      </p:sp>
      <p:sp>
        <p:nvSpPr>
          <p:cNvPr id="11" name="Shape 8"/>
          <p:cNvSpPr/>
          <p:nvPr/>
        </p:nvSpPr>
        <p:spPr>
          <a:xfrm>
            <a:off x="6638543" y="3959352"/>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741911" y="3990953"/>
            <a:ext cx="4224528" cy="475488"/>
          </a:xfrm>
          <a:prstGeom prst="rect">
            <a:avLst/>
          </a:prstGeom>
          <a:noFill/>
          <a:ln/>
        </p:spPr>
        <p:txBody>
          <a:bodyPr wrap="square" lIns="127" tIns="127" rIns="127" bIns="127"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Pregunta final: ¿qué vas a hacer tú?</a:t>
            </a:r>
            <a:endParaRPr lang="en-US" sz="1800" dirty="0"/>
          </a:p>
        </p:txBody>
      </p:sp>
      <p:sp>
        <p:nvSpPr>
          <p:cNvPr id="15" name="Text 12"/>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12/15</a:t>
            </a:r>
            <a:endParaRPr lang="en-US" sz="850" dirty="0"/>
          </a:p>
        </p:txBody>
      </p:sp>
      <p:sp>
        <p:nvSpPr>
          <p:cNvPr id="13" name="CuadroTexto 12">
            <a:extLst>
              <a:ext uri="{FF2B5EF4-FFF2-40B4-BE49-F238E27FC236}">
                <a16:creationId xmlns:a16="http://schemas.microsoft.com/office/drawing/2014/main" id="{4489FA81-1E2F-A64B-FD66-43064D3EEA9A}"/>
              </a:ext>
            </a:extLst>
          </p:cNvPr>
          <p:cNvSpPr txBox="1"/>
          <p:nvPr/>
        </p:nvSpPr>
        <p:spPr>
          <a:xfrm>
            <a:off x="6995159" y="4889868"/>
            <a:ext cx="3971280" cy="1522533"/>
          </a:xfrm>
          <a:prstGeom prst="rect">
            <a:avLst/>
          </a:prstGeom>
          <a:noFill/>
        </p:spPr>
        <p:txBody>
          <a:bodyPr wrap="square" rtlCol="0">
            <a:spAutoFit/>
          </a:bodyPr>
          <a:lstStyle/>
          <a:p>
            <a:pPr>
              <a:lnSpc>
                <a:spcPct val="104167"/>
              </a:lnSpc>
              <a:spcAft>
                <a:spcPts val="800"/>
              </a:spcAft>
              <a:buNone/>
            </a:pPr>
            <a:r>
              <a:rPr lang="es-ES" sz="18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Reducir, Reutilizar y Reciclar. Para mejorar el mundo | Videos Educativos para Niños - </a:t>
            </a:r>
            <a:r>
              <a:rPr lang="es-ES" sz="1800" u="sng" kern="0" dirty="0">
                <a:solidFill>
                  <a:srgbClr val="467886"/>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https://www.youtube.com/watch?v=cvakvfXj0KE</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DEC9FE7-D657-AC80-BB9D-5467D9CD99E7}"/>
              </a:ext>
            </a:extLst>
          </p:cNvPr>
          <p:cNvPicPr>
            <a:picLocks noChangeAspect="1"/>
          </p:cNvPicPr>
          <p:nvPr/>
        </p:nvPicPr>
        <p:blipFill>
          <a:blip r:embed="rId2"/>
          <a:stretch>
            <a:fillRect/>
          </a:stretch>
        </p:blipFill>
        <p:spPr>
          <a:xfrm>
            <a:off x="0" y="0"/>
            <a:ext cx="12192000" cy="6857999"/>
          </a:xfrm>
          <a:prstGeom prst="rect">
            <a:avLst/>
          </a:prstGeom>
        </p:spPr>
      </p:pic>
      <p:sp>
        <p:nvSpPr>
          <p:cNvPr id="5" name="CuadroTexto 4">
            <a:extLst>
              <a:ext uri="{FF2B5EF4-FFF2-40B4-BE49-F238E27FC236}">
                <a16:creationId xmlns:a16="http://schemas.microsoft.com/office/drawing/2014/main" id="{033B13EA-01A1-206B-EF73-D59625F8AD48}"/>
              </a:ext>
            </a:extLst>
          </p:cNvPr>
          <p:cNvSpPr txBox="1"/>
          <p:nvPr/>
        </p:nvSpPr>
        <p:spPr>
          <a:xfrm>
            <a:off x="852541" y="225451"/>
            <a:ext cx="1048691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0B050"/>
                </a:solidFill>
                <a:effectLst/>
                <a:highlight>
                  <a:srgbClr val="FFFF00"/>
                </a:highlight>
                <a:uLnTx/>
                <a:uFillTx/>
                <a:latin typeface="Aptos"/>
                <a:ea typeface="+mn-ea"/>
                <a:cs typeface="+mn-cs"/>
              </a:rPr>
              <a:t>Un grupo de 40 estudiantes universitarios participa en la limpieza de la playa de El Burrero, en Gran Canaria. Es un ejemplo real de jóvenes que organizan para cuidar la naturaleza</a:t>
            </a:r>
            <a:r>
              <a:rPr kumimoji="0" lang="es-ES" sz="2400" b="1" i="0" u="none" strike="noStrike" kern="1200" cap="none" spc="0" normalizeH="0" baseline="0" noProof="0" dirty="0">
                <a:ln>
                  <a:noFill/>
                </a:ln>
                <a:solidFill>
                  <a:srgbClr val="FFFF00"/>
                </a:solidFill>
                <a:effectLst/>
                <a:highlight>
                  <a:srgbClr val="FFFF00"/>
                </a:highlight>
                <a:uLnTx/>
                <a:uFillTx/>
                <a:latin typeface="Aptos"/>
                <a:ea typeface="+mn-ea"/>
                <a:cs typeface="+mn-cs"/>
              </a:rPr>
              <a:t>.</a:t>
            </a:r>
          </a:p>
        </p:txBody>
      </p:sp>
      <p:sp>
        <p:nvSpPr>
          <p:cNvPr id="15" name="CuadroTexto 14">
            <a:extLst>
              <a:ext uri="{FF2B5EF4-FFF2-40B4-BE49-F238E27FC236}">
                <a16:creationId xmlns:a16="http://schemas.microsoft.com/office/drawing/2014/main" id="{12EF68A2-FE1F-0AE8-3DE6-949DA9419379}"/>
              </a:ext>
            </a:extLst>
          </p:cNvPr>
          <p:cNvSpPr txBox="1"/>
          <p:nvPr/>
        </p:nvSpPr>
        <p:spPr>
          <a:xfrm>
            <a:off x="4104861" y="4955161"/>
            <a:ext cx="6810789" cy="923330"/>
          </a:xfrm>
          <a:prstGeom prst="rect">
            <a:avLst/>
          </a:prstGeom>
          <a:noFill/>
        </p:spPr>
        <p:txBody>
          <a:bodyPr wrap="square">
            <a:spAutoFit/>
          </a:bodyPr>
          <a:lstStyle/>
          <a:p>
            <a:r>
              <a:rPr lang="es-ES" dirty="0"/>
              <a:t>«</a:t>
            </a:r>
            <a:r>
              <a:rPr lang="es-ES" b="1" dirty="0">
                <a:solidFill>
                  <a:schemeClr val="bg1"/>
                </a:solidFill>
              </a:rPr>
              <a:t>Estos jóvenes han decidido dedicar parte de su tiempo a mejorar el planeta. ¿Qué podríamos hacer nosotros en Béjar para cuidar nuestro entorno?».</a:t>
            </a:r>
          </a:p>
        </p:txBody>
      </p:sp>
      <p:sp>
        <p:nvSpPr>
          <p:cNvPr id="4" name="CuadroTexto 3">
            <a:extLst>
              <a:ext uri="{FF2B5EF4-FFF2-40B4-BE49-F238E27FC236}">
                <a16:creationId xmlns:a16="http://schemas.microsoft.com/office/drawing/2014/main" id="{FD65D032-1B3A-79E2-5EE7-A30AF1FCA6F4}"/>
              </a:ext>
            </a:extLst>
          </p:cNvPr>
          <p:cNvSpPr txBox="1"/>
          <p:nvPr/>
        </p:nvSpPr>
        <p:spPr>
          <a:xfrm>
            <a:off x="5887847" y="1902839"/>
            <a:ext cx="6197046" cy="646331"/>
          </a:xfrm>
          <a:prstGeom prst="rect">
            <a:avLst/>
          </a:prstGeom>
          <a:noFill/>
        </p:spPr>
        <p:txBody>
          <a:bodyPr wrap="square">
            <a:spAutoFit/>
          </a:bodyPr>
          <a:lstStyle/>
          <a:p>
            <a:r>
              <a:rPr kumimoji="0" lang="es-ES" sz="1800" b="0" i="0" u="none" strike="noStrike" kern="1200" cap="none" spc="0" normalizeH="0" baseline="0" noProof="0" dirty="0">
                <a:ln>
                  <a:noFill/>
                </a:ln>
                <a:solidFill>
                  <a:prstClr val="black"/>
                </a:solidFill>
                <a:effectLst/>
                <a:highlight>
                  <a:srgbClr val="FFFF00"/>
                </a:highlight>
                <a:uLnTx/>
                <a:uFillTx/>
                <a:latin typeface="Aptos"/>
                <a:ea typeface="+mn-ea"/>
                <a:cs typeface="+mn-cs"/>
              </a:rPr>
              <a:t>https://rtvc.es/estudiantes-ruta-siete-limpian-playa-el-burrero-21-julio-2025</a:t>
            </a:r>
            <a:endParaRPr lang="es-ES" dirty="0"/>
          </a:p>
        </p:txBody>
      </p:sp>
      <p:sp>
        <p:nvSpPr>
          <p:cNvPr id="7" name="CuadroTexto 6">
            <a:extLst>
              <a:ext uri="{FF2B5EF4-FFF2-40B4-BE49-F238E27FC236}">
                <a16:creationId xmlns:a16="http://schemas.microsoft.com/office/drawing/2014/main" id="{C4D8264E-33F9-C373-9407-4E85564DED3A}"/>
              </a:ext>
            </a:extLst>
          </p:cNvPr>
          <p:cNvSpPr txBox="1"/>
          <p:nvPr/>
        </p:nvSpPr>
        <p:spPr>
          <a:xfrm>
            <a:off x="5994954" y="2600883"/>
            <a:ext cx="6197046" cy="646331"/>
          </a:xfrm>
          <a:prstGeom prst="rect">
            <a:avLst/>
          </a:prstGeom>
          <a:noFill/>
        </p:spPr>
        <p:txBody>
          <a:bodyPr wrap="square">
            <a:spAutoFit/>
          </a:bodyPr>
          <a:lstStyle/>
          <a:p>
            <a:r>
              <a:rPr lang="es-ES" dirty="0">
                <a:solidFill>
                  <a:schemeClr val="bg1"/>
                </a:solidFill>
                <a:hlinkClick r:id="rId3">
                  <a:extLst>
                    <a:ext uri="{A12FA001-AC4F-418D-AE19-62706E023703}">
                      <ahyp:hlinkClr xmlns:ahyp="http://schemas.microsoft.com/office/drawing/2018/hyperlinkcolor" val="tx"/>
                    </a:ext>
                  </a:extLst>
                </a:hlinkClick>
              </a:rPr>
              <a:t>https://www.youtube.com/watch?v=B61r6J_r-HI&amp;t=6s</a:t>
            </a:r>
            <a:endParaRPr lang="es-ES" dirty="0">
              <a:solidFill>
                <a:schemeClr val="bg1"/>
              </a:solidFill>
            </a:endParaRPr>
          </a:p>
          <a:p>
            <a:endParaRPr lang="es-ES" dirty="0">
              <a:solidFill>
                <a:schemeClr val="bg1"/>
              </a:solidFill>
            </a:endParaRPr>
          </a:p>
        </p:txBody>
      </p:sp>
    </p:spTree>
    <p:extLst>
      <p:ext uri="{BB962C8B-B14F-4D97-AF65-F5344CB8AC3E}">
        <p14:creationId xmlns:p14="http://schemas.microsoft.com/office/powerpoint/2010/main" val="3088582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a:effectLst/>
      </p:bgPr>
    </p:bg>
    <p:spTree>
      <p:nvGrpSpPr>
        <p:cNvPr id="1" name=""/>
        <p:cNvGrpSpPr/>
        <p:nvPr/>
      </p:nvGrpSpPr>
      <p:grpSpPr>
        <a:xfrm>
          <a:off x="0" y="0"/>
          <a:ext cx="0" cy="0"/>
          <a:chOff x="0" y="0"/>
          <a:chExt cx="0" cy="0"/>
        </a:xfrm>
      </p:grpSpPr>
      <p:pic>
        <p:nvPicPr>
          <p:cNvPr id="2" name="Image 0" descr="/mnt/data/a_serene_luminous_highly_detailed_classical_rom_batch_9.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5 · María, madre que cuida</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MARÍA</a:t>
            </a:r>
            <a:endParaRPr lang="en-US" sz="850" dirty="0"/>
          </a:p>
        </p:txBody>
      </p:sp>
      <p:sp>
        <p:nvSpPr>
          <p:cNvPr id="7" name="Shape 4"/>
          <p:cNvSpPr/>
          <p:nvPr/>
        </p:nvSpPr>
        <p:spPr>
          <a:xfrm>
            <a:off x="6291072"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María nos enseña a cuidar y amar</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4"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María nos muestra un modo de vivir atento, sencillo y lleno de amor. Cuidar la creación también es cuidar con ternura lo que Dios ha puesto en nuestras manos.</a:t>
            </a:r>
            <a:endParaRPr lang="en-US" sz="2000" dirty="0"/>
          </a:p>
        </p:txBody>
      </p:sp>
      <p:sp>
        <p:nvSpPr>
          <p:cNvPr id="11" name="Shape 8"/>
          <p:cNvSpPr/>
          <p:nvPr/>
        </p:nvSpPr>
        <p:spPr>
          <a:xfrm>
            <a:off x="6638544"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821424"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Pregunta: ¿cómo puedo cuidar mejor en casa, en clase y en la naturaleza?</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13/15</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a:effectLst/>
      </p:bgPr>
    </p:bg>
    <p:spTree>
      <p:nvGrpSpPr>
        <p:cNvPr id="1" name=""/>
        <p:cNvGrpSpPr/>
        <p:nvPr/>
      </p:nvGrpSpPr>
      <p:grpSpPr>
        <a:xfrm>
          <a:off x="0" y="0"/>
          <a:ext cx="0" cy="0"/>
          <a:chOff x="0" y="0"/>
          <a:chExt cx="0" cy="0"/>
        </a:xfrm>
      </p:grpSpPr>
      <p:pic>
        <p:nvPicPr>
          <p:cNvPr id="2" name="Image 0" descr="/mnt/data/a_golden_sacred_baroque_style_religious_scene_a_batch_10.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5 · La Virgen del Pilar</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12 DE OCTUBRE</a:t>
            </a:r>
            <a:endParaRPr lang="en-US" sz="850" dirty="0"/>
          </a:p>
        </p:txBody>
      </p:sp>
      <p:sp>
        <p:nvSpPr>
          <p:cNvPr id="7" name="Shape 4"/>
          <p:cNvSpPr/>
          <p:nvPr/>
        </p:nvSpPr>
        <p:spPr>
          <a:xfrm>
            <a:off x="6291072"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6638544"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La Virgen del Pilar: fe y esperanza</a:t>
            </a:r>
            <a:endParaRPr lang="en-US" sz="3600" dirty="0"/>
          </a:p>
        </p:txBody>
      </p:sp>
      <p:sp>
        <p:nvSpPr>
          <p:cNvPr id="9" name="Shape 6"/>
          <p:cNvSpPr/>
          <p:nvPr/>
        </p:nvSpPr>
        <p:spPr>
          <a:xfrm>
            <a:off x="6638544"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6638544"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El 12 de octubre celebramos a la Virgen del Pilar, una advocación muy querida en Zaragoza, Aragón y la Hispanidad. La tradición la vincula al apóstol Santiago.</a:t>
            </a:r>
            <a:endParaRPr lang="en-US" sz="2000" dirty="0"/>
          </a:p>
        </p:txBody>
      </p:sp>
      <p:sp>
        <p:nvSpPr>
          <p:cNvPr id="11" name="Shape 8"/>
          <p:cNvSpPr/>
          <p:nvPr/>
        </p:nvSpPr>
        <p:spPr>
          <a:xfrm>
            <a:off x="6638544"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6821424"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Idea clave: María nos invita a estar firmes en la fe y en el bien.</a:t>
            </a:r>
            <a:endParaRPr lang="en-US" sz="1800" dirty="0"/>
          </a:p>
        </p:txBody>
      </p:sp>
      <p:sp>
        <p:nvSpPr>
          <p:cNvPr id="13" name="Text 10"/>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14/15</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a:effectLst/>
      </p:bgPr>
    </p:bg>
    <p:spTree>
      <p:nvGrpSpPr>
        <p:cNvPr id="1" name=""/>
        <p:cNvGrpSpPr/>
        <p:nvPr/>
      </p:nvGrpSpPr>
      <p:grpSpPr>
        <a:xfrm>
          <a:off x="0" y="0"/>
          <a:ext cx="0" cy="0"/>
          <a:chOff x="0" y="0"/>
          <a:chExt cx="0" cy="0"/>
        </a:xfrm>
      </p:grpSpPr>
      <p:pic>
        <p:nvPicPr>
          <p:cNvPr id="2" name="Image 0" descr="/mnt/data/a_golden_sacred_baroque_style_religious_scene_a.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695" cy="6858000"/>
          </a:xfrm>
          <a:prstGeom prst="rect">
            <a:avLst/>
          </a:prstGeom>
        </p:spPr>
      </p:pic>
      <p:sp>
        <p:nvSpPr>
          <p:cNvPr id="3" name="Shape 0"/>
          <p:cNvSpPr/>
          <p:nvPr/>
        </p:nvSpPr>
        <p:spPr>
          <a:xfrm>
            <a:off x="0" y="0"/>
            <a:ext cx="12191695" cy="512064"/>
          </a:xfrm>
          <a:prstGeom prst="rect">
            <a:avLst/>
          </a:prstGeom>
          <a:solidFill>
            <a:srgbClr val="10241B">
              <a:alpha val="88000"/>
            </a:srgbClr>
          </a:solidFill>
          <a:ln w="12700">
            <a:solidFill>
              <a:srgbClr val="10241B">
                <a:alpha val="0"/>
              </a:srgbClr>
            </a:solidFill>
            <a:prstDash val="solid"/>
          </a:ln>
        </p:spPr>
        <p:txBody>
          <a:bodyPr/>
          <a:lstStyle/>
          <a:p>
            <a:endParaRPr lang="es-ES"/>
          </a:p>
        </p:txBody>
      </p:sp>
      <p:sp>
        <p:nvSpPr>
          <p:cNvPr id="4" name="Text 1"/>
          <p:cNvSpPr/>
          <p:nvPr/>
        </p:nvSpPr>
        <p:spPr>
          <a:xfrm>
            <a:off x="411480" y="146304"/>
            <a:ext cx="6583680" cy="237744"/>
          </a:xfrm>
          <a:prstGeom prst="rect">
            <a:avLst/>
          </a:prstGeom>
          <a:noFill/>
          <a:ln/>
        </p:spPr>
        <p:txBody>
          <a:bodyPr wrap="square" lIns="0" tIns="0" rIns="0" bIns="0" rtlCol="0" anchor="ctr"/>
          <a:lstStyle/>
          <a:p>
            <a:pPr marL="0" indent="0">
              <a:buNone/>
            </a:pPr>
            <a:r>
              <a:rPr lang="en-US" sz="1100" b="1" dirty="0">
                <a:solidFill>
                  <a:srgbClr val="FFFFFF"/>
                </a:solidFill>
                <a:latin typeface="Aptos" pitchFamily="34" charset="0"/>
                <a:ea typeface="Aptos" pitchFamily="34" charset="-122"/>
                <a:cs typeface="Aptos" pitchFamily="34" charset="-120"/>
              </a:rPr>
              <a:t>JORNADA 5 · Oración final</a:t>
            </a:r>
            <a:endParaRPr lang="en-US" sz="1100" dirty="0"/>
          </a:p>
        </p:txBody>
      </p:sp>
      <p:sp>
        <p:nvSpPr>
          <p:cNvPr id="5" name="Shape 2"/>
          <p:cNvSpPr/>
          <p:nvPr/>
        </p:nvSpPr>
        <p:spPr>
          <a:xfrm>
            <a:off x="9921240" y="109728"/>
            <a:ext cx="1810512" cy="283464"/>
          </a:xfrm>
          <a:prstGeom prst="roundRect">
            <a:avLst>
              <a:gd name="adj" fmla="val 22581"/>
            </a:avLst>
          </a:prstGeom>
          <a:solidFill>
            <a:srgbClr val="2F7D4A"/>
          </a:solidFill>
          <a:ln w="12700">
            <a:solidFill>
              <a:srgbClr val="FFFFFF">
                <a:alpha val="60000"/>
              </a:srgbClr>
            </a:solidFill>
            <a:prstDash val="solid"/>
          </a:ln>
        </p:spPr>
        <p:txBody>
          <a:bodyPr/>
          <a:lstStyle/>
          <a:p>
            <a:endParaRPr lang="es-ES"/>
          </a:p>
        </p:txBody>
      </p:sp>
      <p:sp>
        <p:nvSpPr>
          <p:cNvPr id="6" name="Text 3"/>
          <p:cNvSpPr/>
          <p:nvPr/>
        </p:nvSpPr>
        <p:spPr>
          <a:xfrm>
            <a:off x="9966960" y="155448"/>
            <a:ext cx="1719072" cy="182880"/>
          </a:xfrm>
          <a:prstGeom prst="rect">
            <a:avLst/>
          </a:prstGeom>
          <a:noFill/>
          <a:ln/>
        </p:spPr>
        <p:txBody>
          <a:bodyPr wrap="square" lIns="0" tIns="0" rIns="0" bIns="0" rtlCol="0" anchor="ctr"/>
          <a:lstStyle/>
          <a:p>
            <a:pPr marL="0" indent="0" algn="ctr">
              <a:buNone/>
            </a:pPr>
            <a:r>
              <a:rPr lang="en-US" sz="850" b="1" dirty="0">
                <a:solidFill>
                  <a:srgbClr val="FFFFFF"/>
                </a:solidFill>
              </a:rPr>
              <a:t>ORACIÓN</a:t>
            </a:r>
            <a:endParaRPr lang="en-US" sz="850" dirty="0"/>
          </a:p>
        </p:txBody>
      </p:sp>
      <p:sp>
        <p:nvSpPr>
          <p:cNvPr id="7" name="Shape 4"/>
          <p:cNvSpPr/>
          <p:nvPr/>
        </p:nvSpPr>
        <p:spPr>
          <a:xfrm>
            <a:off x="594360" y="950976"/>
            <a:ext cx="5285232" cy="5413248"/>
          </a:xfrm>
          <a:prstGeom prst="roundRect">
            <a:avLst>
              <a:gd name="adj" fmla="val 2768"/>
            </a:avLst>
          </a:prstGeom>
          <a:solidFill>
            <a:srgbClr val="10241B">
              <a:alpha val="85000"/>
            </a:srgbClr>
          </a:solidFill>
          <a:ln w="8890">
            <a:solidFill>
              <a:srgbClr val="FFFFFF">
                <a:alpha val="24000"/>
              </a:srgbClr>
            </a:solidFill>
            <a:prstDash val="solid"/>
          </a:ln>
        </p:spPr>
        <p:txBody>
          <a:bodyPr/>
          <a:lstStyle/>
          <a:p>
            <a:endParaRPr lang="es-ES"/>
          </a:p>
        </p:txBody>
      </p:sp>
      <p:sp>
        <p:nvSpPr>
          <p:cNvPr id="8" name="Text 5"/>
          <p:cNvSpPr/>
          <p:nvPr/>
        </p:nvSpPr>
        <p:spPr>
          <a:xfrm>
            <a:off x="941832" y="1280160"/>
            <a:ext cx="4590288" cy="960120"/>
          </a:xfrm>
          <a:prstGeom prst="rect">
            <a:avLst/>
          </a:prstGeom>
          <a:noFill/>
          <a:ln/>
        </p:spPr>
        <p:txBody>
          <a:bodyPr wrap="square" lIns="127" tIns="127" rIns="127" bIns="127" rtlCol="0" anchor="ctr">
            <a:normAutofit fontScale="92500" lnSpcReduction="10000"/>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Virgen del Pilar, acompáñanos</a:t>
            </a:r>
            <a:endParaRPr lang="en-US" sz="3600" dirty="0"/>
          </a:p>
        </p:txBody>
      </p:sp>
      <p:sp>
        <p:nvSpPr>
          <p:cNvPr id="9" name="Shape 6"/>
          <p:cNvSpPr/>
          <p:nvPr/>
        </p:nvSpPr>
        <p:spPr>
          <a:xfrm>
            <a:off x="941832" y="2395728"/>
            <a:ext cx="4590288" cy="0"/>
          </a:xfrm>
          <a:prstGeom prst="line">
            <a:avLst/>
          </a:prstGeom>
          <a:noFill/>
          <a:ln w="29210">
            <a:solidFill>
              <a:srgbClr val="D8A939">
                <a:alpha val="95000"/>
              </a:srgbClr>
            </a:solidFill>
            <a:prstDash val="solid"/>
          </a:ln>
        </p:spPr>
        <p:txBody>
          <a:bodyPr/>
          <a:lstStyle/>
          <a:p>
            <a:endParaRPr lang="es-ES"/>
          </a:p>
        </p:txBody>
      </p:sp>
      <p:sp>
        <p:nvSpPr>
          <p:cNvPr id="10" name="Text 7"/>
          <p:cNvSpPr/>
          <p:nvPr/>
        </p:nvSpPr>
        <p:spPr>
          <a:xfrm>
            <a:off x="941832" y="2651760"/>
            <a:ext cx="4590288" cy="1508760"/>
          </a:xfrm>
          <a:prstGeom prst="rect">
            <a:avLst/>
          </a:prstGeom>
          <a:noFill/>
          <a:ln/>
        </p:spPr>
        <p:txBody>
          <a:bodyPr wrap="square" lIns="254" tIns="254" rIns="254" bIns="254" rtlCol="0" anchor="ctr">
            <a:normAutofit/>
          </a:bodyPr>
          <a:lstStyle/>
          <a:p>
            <a:pPr marL="0" indent="0">
              <a:buNone/>
            </a:pPr>
            <a:r>
              <a:rPr lang="en-US" sz="2000" dirty="0">
                <a:solidFill>
                  <a:srgbClr val="FFF6DF"/>
                </a:solidFill>
                <a:latin typeface="Aptos" pitchFamily="34" charset="0"/>
                <a:ea typeface="Aptos" pitchFamily="34" charset="-122"/>
                <a:cs typeface="Aptos" pitchFamily="34" charset="-120"/>
              </a:rPr>
              <a:t>Enséñanos a cuidar a las personas, respetar la naturaleza y hacer de nuestro mundo un hogar mejor para todos. Amén.</a:t>
            </a:r>
            <a:endParaRPr lang="en-US" sz="2000" dirty="0"/>
          </a:p>
        </p:txBody>
      </p:sp>
      <p:sp>
        <p:nvSpPr>
          <p:cNvPr id="11" name="Shape 8"/>
          <p:cNvSpPr/>
          <p:nvPr/>
        </p:nvSpPr>
        <p:spPr>
          <a:xfrm>
            <a:off x="941832" y="4352544"/>
            <a:ext cx="4590288" cy="786384"/>
          </a:xfrm>
          <a:prstGeom prst="roundRect">
            <a:avLst>
              <a:gd name="adj" fmla="val 12791"/>
            </a:avLst>
          </a:prstGeom>
          <a:solidFill>
            <a:srgbClr val="FFFFFF">
              <a:alpha val="14000"/>
            </a:srgbClr>
          </a:solidFill>
          <a:ln w="12700">
            <a:solidFill>
              <a:srgbClr val="FFFFFF">
                <a:alpha val="0"/>
              </a:srgbClr>
            </a:solidFill>
            <a:prstDash val="solid"/>
          </a:ln>
        </p:spPr>
        <p:txBody>
          <a:bodyPr/>
          <a:lstStyle/>
          <a:p>
            <a:endParaRPr lang="es-ES"/>
          </a:p>
        </p:txBody>
      </p:sp>
      <p:sp>
        <p:nvSpPr>
          <p:cNvPr id="12" name="Text 9"/>
          <p:cNvSpPr/>
          <p:nvPr/>
        </p:nvSpPr>
        <p:spPr>
          <a:xfrm>
            <a:off x="1124712" y="4507992"/>
            <a:ext cx="4224528" cy="475488"/>
          </a:xfrm>
          <a:prstGeom prst="rect">
            <a:avLst/>
          </a:prstGeom>
          <a:noFill/>
          <a:ln/>
        </p:spPr>
        <p:txBody>
          <a:bodyPr wrap="square" lIns="127" tIns="127" rIns="127" bIns="127" rtlCol="0" anchor="ctr">
            <a:normAutofit fontScale="92500" lnSpcReduction="10000"/>
          </a:bodyPr>
          <a:lstStyle/>
          <a:p>
            <a:pPr marL="0" indent="0">
              <a:buNone/>
            </a:pPr>
            <a:r>
              <a:rPr lang="en-US" sz="1800" b="1" dirty="0">
                <a:solidFill>
                  <a:srgbClr val="FFFFFF"/>
                </a:solidFill>
                <a:latin typeface="Aptos" pitchFamily="34" charset="0"/>
                <a:ea typeface="Aptos" pitchFamily="34" charset="-122"/>
                <a:cs typeface="Aptos" pitchFamily="34" charset="-120"/>
              </a:rPr>
              <a:t>¡CUIDEMOS JUNTOS NUESTRA CASA COMÚN!</a:t>
            </a:r>
            <a:endParaRPr lang="en-US" sz="1800" dirty="0"/>
          </a:p>
        </p:txBody>
      </p:sp>
      <p:sp>
        <p:nvSpPr>
          <p:cNvPr id="13" name="Shape 10"/>
          <p:cNvSpPr/>
          <p:nvPr/>
        </p:nvSpPr>
        <p:spPr>
          <a:xfrm>
            <a:off x="941832" y="5586984"/>
            <a:ext cx="1901952" cy="475488"/>
          </a:xfrm>
          <a:prstGeom prst="roundRect">
            <a:avLst>
              <a:gd name="adj" fmla="val 26923"/>
            </a:avLst>
          </a:prstGeom>
          <a:solidFill>
            <a:srgbClr val="D8A939"/>
          </a:solidFill>
          <a:ln w="12700">
            <a:solidFill>
              <a:srgbClr val="FFFFFF">
                <a:alpha val="60000"/>
              </a:srgbClr>
            </a:solidFill>
            <a:prstDash val="solid"/>
          </a:ln>
        </p:spPr>
        <p:txBody>
          <a:bodyPr/>
          <a:lstStyle/>
          <a:p>
            <a:endParaRPr lang="es-ES"/>
          </a:p>
        </p:txBody>
      </p:sp>
      <p:sp>
        <p:nvSpPr>
          <p:cNvPr id="14" name="Text 11">
            <a:hlinkClick r:id="rId4"/>
          </p:cNvPr>
          <p:cNvSpPr/>
          <p:nvPr/>
        </p:nvSpPr>
        <p:spPr>
          <a:xfrm>
            <a:off x="941832" y="5724144"/>
            <a:ext cx="1901952" cy="201168"/>
          </a:xfrm>
          <a:prstGeom prst="rect">
            <a:avLst/>
          </a:prstGeom>
          <a:noFill/>
          <a:ln/>
        </p:spPr>
        <p:txBody>
          <a:bodyPr wrap="square" lIns="0" tIns="0" rIns="0" bIns="0" rtlCol="0" anchor="ctr"/>
          <a:lstStyle/>
          <a:p>
            <a:pPr marL="0" indent="0" algn="ctr">
              <a:buNone/>
            </a:pPr>
            <a:r>
              <a:rPr lang="en-US" sz="1150" b="1" u="sng" dirty="0">
                <a:solidFill>
                  <a:srgbClr val="10241B"/>
                </a:solidFill>
                <a:latin typeface="Aptos" pitchFamily="34" charset="0"/>
                <a:ea typeface="Aptos" pitchFamily="34" charset="-122"/>
                <a:cs typeface="Aptos" pitchFamily="34" charset="-120"/>
                <a:hlinkClick r:id="rId4">
                  <a:extLst>
                    <a:ext uri="{A12FA001-AC4F-418D-AE19-62706E023703}">
                      <ahyp:hlinkClr xmlns:ahyp="http://schemas.microsoft.com/office/drawing/2018/hyperlinkcolor" val="tx"/>
                    </a:ext>
                  </a:extLst>
                </a:hlinkClick>
              </a:rPr>
              <a:t>OFRENDA AL PILAR</a:t>
            </a:r>
            <a:endParaRPr lang="en-US" sz="1150" dirty="0"/>
          </a:p>
        </p:txBody>
      </p:sp>
      <p:sp>
        <p:nvSpPr>
          <p:cNvPr id="15" name="Text 12"/>
          <p:cNvSpPr/>
          <p:nvPr/>
        </p:nvSpPr>
        <p:spPr>
          <a:xfrm>
            <a:off x="411480" y="6547104"/>
            <a:ext cx="5486400" cy="182880"/>
          </a:xfrm>
          <a:prstGeom prst="rect">
            <a:avLst/>
          </a:prstGeom>
          <a:noFill/>
          <a:ln/>
        </p:spPr>
        <p:txBody>
          <a:bodyPr wrap="square" lIns="0" tIns="0" rIns="0" bIns="0" rtlCol="0" anchor="ctr"/>
          <a:lstStyle/>
          <a:p>
            <a:pPr marL="0" indent="0">
              <a:buNone/>
            </a:pPr>
            <a:r>
              <a:rPr lang="en-US" sz="850" dirty="0">
                <a:solidFill>
                  <a:srgbClr val="FFFFFF">
                    <a:alpha val="85000"/>
                  </a:srgbClr>
                </a:solidFill>
                <a:latin typeface="Aptos" pitchFamily="34" charset="0"/>
                <a:ea typeface="Aptos" pitchFamily="34" charset="-122"/>
                <a:cs typeface="Aptos" pitchFamily="34" charset="-120"/>
              </a:rPr>
              <a:t>Buenos Días · Cuidado de la casa común · 15/15</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TotalTime>
  <Words>2234</Words>
  <Application>Microsoft Office PowerPoint</Application>
  <PresentationFormat>Panorámica</PresentationFormat>
  <Paragraphs>139</Paragraphs>
  <Slides>17</Slides>
  <Notes>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Aptos</vt:lpstr>
      <vt:lpstr>Aptos Display</vt:lpstr>
      <vt:lpstr>Arial</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Colegio María Auxiliadora – Salesianas Béjar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Cuidamos nuestra casa común</dc:title>
  <dc:subject>Buenos Días: cuidado de la casa común</dc:subject>
  <dc:creator>OpenAI</dc:creator>
  <cp:lastModifiedBy>Teresa Gómez Sánchez</cp:lastModifiedBy>
  <cp:revision>11</cp:revision>
  <dcterms:created xsi:type="dcterms:W3CDTF">2026-09-22T12:13:05Z</dcterms:created>
  <dcterms:modified xsi:type="dcterms:W3CDTF">2026-10-02T10:31:47Z</dcterms:modified>
</cp:coreProperties>
</file>