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46F49"/>
          </a:solidFill>
          <a:ln w="12700">
            <a:solidFill>
              <a:srgbClr val="D46F49"/>
            </a:solidFill>
            <a:prstDash val="solid"/>
          </a:ln>
        </p:spPr>
      </p:sp>
      <p:pic>
        <p:nvPicPr>
          <p:cNvPr id="3" name="Image 0" descr="/mnt/data/gesto_photo_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0528" y="0"/>
            <a:ext cx="5681167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83096" y="0"/>
            <a:ext cx="64008" cy="6858000"/>
          </a:xfrm>
          <a:prstGeom prst="rect">
            <a:avLst/>
          </a:prstGeom>
          <a:solidFill>
            <a:srgbClr val="D46F49"/>
          </a:solidFill>
          <a:ln w="12700">
            <a:solidFill>
              <a:srgbClr val="D46F4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75488" y="338328"/>
            <a:ext cx="5760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D46F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01  ·  PEQUEÑOS GESTOS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75488" y="905256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SONREÍR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5488" y="1216152"/>
            <a:ext cx="5650992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 actitud también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contagia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493776" y="2697480"/>
            <a:ext cx="54681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siempre podemos cambiar lo que nos pasa. Sí podemos decidir cómo tratamos a los demás.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21208" y="3849624"/>
            <a:ext cx="68580" cy="68580"/>
          </a:xfrm>
          <a:prstGeom prst="ellipse">
            <a:avLst/>
          </a:prstGeom>
          <a:solidFill>
            <a:srgbClr val="D46F49"/>
          </a:solidFill>
          <a:ln w="12700">
            <a:solidFill>
              <a:srgbClr val="D46F4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3767328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Una sonrisa sincera abre puertas.</a:t>
            </a:r>
            <a:endParaRPr lang="en-US" sz="1430" dirty="0"/>
          </a:p>
        </p:txBody>
      </p:sp>
      <p:sp>
        <p:nvSpPr>
          <p:cNvPr id="11" name="Shape 8"/>
          <p:cNvSpPr/>
          <p:nvPr/>
        </p:nvSpPr>
        <p:spPr>
          <a:xfrm>
            <a:off x="521208" y="4242816"/>
            <a:ext cx="68580" cy="68580"/>
          </a:xfrm>
          <a:prstGeom prst="ellipse">
            <a:avLst/>
          </a:prstGeom>
          <a:solidFill>
            <a:srgbClr val="D46F49"/>
          </a:solidFill>
          <a:ln w="12700">
            <a:solidFill>
              <a:srgbClr val="D46F4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4160520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Escuchar sin interrumpir también es cuidar.</a:t>
            </a:r>
            <a:endParaRPr lang="en-US" sz="1430" dirty="0"/>
          </a:p>
        </p:txBody>
      </p:sp>
      <p:sp>
        <p:nvSpPr>
          <p:cNvPr id="13" name="Shape 10"/>
          <p:cNvSpPr/>
          <p:nvPr/>
        </p:nvSpPr>
        <p:spPr>
          <a:xfrm>
            <a:off x="493776" y="5349240"/>
            <a:ext cx="5440680" cy="0"/>
          </a:xfrm>
          <a:prstGeom prst="line">
            <a:avLst/>
          </a:prstGeom>
          <a:noFill/>
          <a:ln w="12700">
            <a:solidFill>
              <a:srgbClr val="D8D8D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93776" y="5477256"/>
            <a:ext cx="13898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D46F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PENSAR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493776" y="5696712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pequeño gesto ha mejorado alguna vez tu día?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93776" y="6236208"/>
            <a:ext cx="5596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HOY · Saluda e incluye a alguien con quien apenas hablas.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1430000" y="6501384"/>
            <a:ext cx="5303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376D65"/>
          </a:solidFill>
          <a:ln w="12700">
            <a:solidFill>
              <a:srgbClr val="376D65"/>
            </a:solidFill>
            <a:prstDash val="solid"/>
          </a:ln>
        </p:spPr>
      </p:sp>
      <p:pic>
        <p:nvPicPr>
          <p:cNvPr id="3" name="Image 0" descr="/mnt/data/gesto_photo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0528" y="0"/>
            <a:ext cx="5681167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83096" y="0"/>
            <a:ext cx="64008" cy="6858000"/>
          </a:xfrm>
          <a:prstGeom prst="rect">
            <a:avLst/>
          </a:prstGeom>
          <a:solidFill>
            <a:srgbClr val="376D65"/>
          </a:solidFill>
          <a:ln w="12700">
            <a:solidFill>
              <a:srgbClr val="376D65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75488" y="338328"/>
            <a:ext cx="5760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376D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01  ·  PEQUEÑOS GESTOS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75488" y="905256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AGRADECER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5488" y="1216152"/>
            <a:ext cx="5650992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 no se vuelva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invisible lo bueno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493776" y="2697480"/>
            <a:ext cx="54681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Decir «gracias» es reconocer que nadie llega a todo por sí solo.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21208" y="3849624"/>
            <a:ext cx="68580" cy="68580"/>
          </a:xfrm>
          <a:prstGeom prst="ellipse">
            <a:avLst/>
          </a:prstGeom>
          <a:solidFill>
            <a:srgbClr val="376D65"/>
          </a:solidFill>
          <a:ln w="12700">
            <a:solidFill>
              <a:srgbClr val="376D6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3767328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Piensa en alguien que te ayuda sin pedir nada.</a:t>
            </a:r>
            <a:endParaRPr lang="en-US" sz="1430" dirty="0"/>
          </a:p>
        </p:txBody>
      </p:sp>
      <p:sp>
        <p:nvSpPr>
          <p:cNvPr id="11" name="Shape 8"/>
          <p:cNvSpPr/>
          <p:nvPr/>
        </p:nvSpPr>
        <p:spPr>
          <a:xfrm>
            <a:off x="521208" y="4242816"/>
            <a:ext cx="68580" cy="68580"/>
          </a:xfrm>
          <a:prstGeom prst="ellipse">
            <a:avLst/>
          </a:prstGeom>
          <a:solidFill>
            <a:srgbClr val="376D65"/>
          </a:solidFill>
          <a:ln w="12700">
            <a:solidFill>
              <a:srgbClr val="376D6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4160520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Agradece un hecho concreto, no por compromiso.</a:t>
            </a:r>
            <a:endParaRPr lang="en-US" sz="1430" dirty="0"/>
          </a:p>
        </p:txBody>
      </p:sp>
      <p:sp>
        <p:nvSpPr>
          <p:cNvPr id="13" name="Shape 10"/>
          <p:cNvSpPr/>
          <p:nvPr/>
        </p:nvSpPr>
        <p:spPr>
          <a:xfrm>
            <a:off x="493776" y="5349240"/>
            <a:ext cx="5440680" cy="0"/>
          </a:xfrm>
          <a:prstGeom prst="line">
            <a:avLst/>
          </a:prstGeom>
          <a:noFill/>
          <a:ln w="12700">
            <a:solidFill>
              <a:srgbClr val="D8D8D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93776" y="5477256"/>
            <a:ext cx="13898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76D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PENSAR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493776" y="5696712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¿Damos por supuesto el esfuerzo de otras personas?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93776" y="6236208"/>
            <a:ext cx="5596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RETO · Da tres gracias sinceras y explica el motivo.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1430000" y="6501384"/>
            <a:ext cx="5303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A35B51"/>
          </a:solidFill>
          <a:ln w="12700">
            <a:solidFill>
              <a:srgbClr val="A35B51"/>
            </a:solidFill>
            <a:prstDash val="solid"/>
          </a:ln>
        </p:spPr>
      </p:sp>
      <p:pic>
        <p:nvPicPr>
          <p:cNvPr id="3" name="Image 0" descr="/mnt/data/gesto_photo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0528" y="0"/>
            <a:ext cx="5681167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83096" y="0"/>
            <a:ext cx="64008" cy="6858000"/>
          </a:xfrm>
          <a:prstGeom prst="rect">
            <a:avLst/>
          </a:prstGeom>
          <a:solidFill>
            <a:srgbClr val="A35B51"/>
          </a:solidFill>
          <a:ln w="12700">
            <a:solidFill>
              <a:srgbClr val="A35B51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75488" y="338328"/>
            <a:ext cx="5760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A35B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02  ·  PEQUEÑOS GESTOS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75488" y="905256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PEDIR PERDÓN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5488" y="1216152"/>
            <a:ext cx="5650992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Perdonar no es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fingir que no pasó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493776" y="2697480"/>
            <a:ext cx="54681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confianza se recupera con hechos; una disculpa sincera reconoce el daño.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21208" y="3849624"/>
            <a:ext cx="68580" cy="68580"/>
          </a:xfrm>
          <a:prstGeom prst="ellipse">
            <a:avLst/>
          </a:prstGeom>
          <a:solidFill>
            <a:srgbClr val="A35B51"/>
          </a:solidFill>
          <a:ln w="12700">
            <a:solidFill>
              <a:srgbClr val="A35B5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3767328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RECONOZCO lo que hice, sin excusas.</a:t>
            </a:r>
            <a:endParaRPr lang="en-US" sz="1430" dirty="0"/>
          </a:p>
        </p:txBody>
      </p:sp>
      <p:sp>
        <p:nvSpPr>
          <p:cNvPr id="11" name="Shape 8"/>
          <p:cNvSpPr/>
          <p:nvPr/>
        </p:nvSpPr>
        <p:spPr>
          <a:xfrm>
            <a:off x="521208" y="4242816"/>
            <a:ext cx="68580" cy="68580"/>
          </a:xfrm>
          <a:prstGeom prst="ellipse">
            <a:avLst/>
          </a:prstGeom>
          <a:solidFill>
            <a:srgbClr val="A35B51"/>
          </a:solidFill>
          <a:ln w="12700">
            <a:solidFill>
              <a:srgbClr val="A35B5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4160520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REPARO el daño, si es posible.</a:t>
            </a:r>
            <a:endParaRPr lang="en-US" sz="1430" dirty="0"/>
          </a:p>
        </p:txBody>
      </p:sp>
      <p:sp>
        <p:nvSpPr>
          <p:cNvPr id="13" name="Shape 10"/>
          <p:cNvSpPr/>
          <p:nvPr/>
        </p:nvSpPr>
        <p:spPr>
          <a:xfrm>
            <a:off x="521208" y="4636008"/>
            <a:ext cx="68580" cy="68580"/>
          </a:xfrm>
          <a:prstGeom prst="ellipse">
            <a:avLst/>
          </a:prstGeom>
          <a:solidFill>
            <a:srgbClr val="A35B51"/>
          </a:solidFill>
          <a:ln w="12700">
            <a:solidFill>
              <a:srgbClr val="A35B5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4553712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CAMBIO mi comportamiento.</a:t>
            </a:r>
            <a:endParaRPr lang="en-US" sz="1430" dirty="0"/>
          </a:p>
        </p:txBody>
      </p:sp>
      <p:sp>
        <p:nvSpPr>
          <p:cNvPr id="15" name="Shape 12"/>
          <p:cNvSpPr/>
          <p:nvPr/>
        </p:nvSpPr>
        <p:spPr>
          <a:xfrm>
            <a:off x="493776" y="5349240"/>
            <a:ext cx="5440680" cy="0"/>
          </a:xfrm>
          <a:prstGeom prst="line">
            <a:avLst/>
          </a:prstGeom>
          <a:noFill/>
          <a:ln w="12700">
            <a:solidFill>
              <a:srgbClr val="D8D8D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93776" y="5477256"/>
            <a:ext cx="13898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A35B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PENSAR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493776" y="5696712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cuesta más: pedir perdón o cambiar de verdad?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493776" y="6236208"/>
            <a:ext cx="5596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PIENSA · ¿Hay algo que puedas reparar esta semana?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1430000" y="6501384"/>
            <a:ext cx="5303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376D65"/>
          </a:solidFill>
          <a:ln w="12700">
            <a:solidFill>
              <a:srgbClr val="376D65"/>
            </a:solidFill>
            <a:prstDash val="solid"/>
          </a:ln>
        </p:spPr>
      </p:sp>
      <p:pic>
        <p:nvPicPr>
          <p:cNvPr id="3" name="Image 0" descr="/mnt/data/gesto_photo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0528" y="0"/>
            <a:ext cx="5681167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83096" y="0"/>
            <a:ext cx="64008" cy="6858000"/>
          </a:xfrm>
          <a:prstGeom prst="rect">
            <a:avLst/>
          </a:prstGeom>
          <a:solidFill>
            <a:srgbClr val="376D65"/>
          </a:solidFill>
          <a:ln w="12700">
            <a:solidFill>
              <a:srgbClr val="376D65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75488" y="338328"/>
            <a:ext cx="5760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376D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02  ·  PEQUEÑOS GESTOS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75488" y="905256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AYUDAR Y COMPARTIR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5488" y="1216152"/>
            <a:ext cx="5650992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dejes a nadie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fuera del grupo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493776" y="2697480"/>
            <a:ext cx="54681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Compartir no es solo prestar cosas: también es dedicar tiempo, escuchar e incluir.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21208" y="3849624"/>
            <a:ext cx="68580" cy="68580"/>
          </a:xfrm>
          <a:prstGeom prst="ellipse">
            <a:avLst/>
          </a:prstGeom>
          <a:solidFill>
            <a:srgbClr val="376D65"/>
          </a:solidFill>
          <a:ln w="12700">
            <a:solidFill>
              <a:srgbClr val="376D6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3767328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Ayuda sin hacer sentir inferior a nadie.</a:t>
            </a:r>
            <a:endParaRPr lang="en-US" sz="1430" dirty="0"/>
          </a:p>
        </p:txBody>
      </p:sp>
      <p:sp>
        <p:nvSpPr>
          <p:cNvPr id="11" name="Shape 8"/>
          <p:cNvSpPr/>
          <p:nvPr/>
        </p:nvSpPr>
        <p:spPr>
          <a:xfrm>
            <a:off x="521208" y="4242816"/>
            <a:ext cx="68580" cy="68580"/>
          </a:xfrm>
          <a:prstGeom prst="ellipse">
            <a:avLst/>
          </a:prstGeom>
          <a:solidFill>
            <a:srgbClr val="376D65"/>
          </a:solidFill>
          <a:ln w="12700">
            <a:solidFill>
              <a:srgbClr val="376D6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4160520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Comparte apuntes, ideas o tu tiempo.</a:t>
            </a:r>
            <a:endParaRPr lang="en-US" sz="1430" dirty="0"/>
          </a:p>
        </p:txBody>
      </p:sp>
      <p:sp>
        <p:nvSpPr>
          <p:cNvPr id="13" name="Shape 10"/>
          <p:cNvSpPr/>
          <p:nvPr/>
        </p:nvSpPr>
        <p:spPr>
          <a:xfrm>
            <a:off x="521208" y="4636008"/>
            <a:ext cx="68580" cy="68580"/>
          </a:xfrm>
          <a:prstGeom prst="ellipse">
            <a:avLst/>
          </a:prstGeom>
          <a:solidFill>
            <a:srgbClr val="376D65"/>
          </a:solidFill>
          <a:ln w="12700">
            <a:solidFill>
              <a:srgbClr val="376D6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4553712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Detecta a quien suele quedarse al margen.</a:t>
            </a:r>
            <a:endParaRPr lang="en-US" sz="1430" dirty="0"/>
          </a:p>
        </p:txBody>
      </p:sp>
      <p:sp>
        <p:nvSpPr>
          <p:cNvPr id="15" name="Shape 12"/>
          <p:cNvSpPr/>
          <p:nvPr/>
        </p:nvSpPr>
        <p:spPr>
          <a:xfrm>
            <a:off x="493776" y="5349240"/>
            <a:ext cx="5440680" cy="0"/>
          </a:xfrm>
          <a:prstGeom prst="line">
            <a:avLst/>
          </a:prstGeom>
          <a:noFill/>
          <a:ln w="12700">
            <a:solidFill>
              <a:srgbClr val="D8D8D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93776" y="5477256"/>
            <a:ext cx="13898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76D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PENSAR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493776" y="5696712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cambia cuando alguien decide incluirte?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493776" y="6236208"/>
            <a:ext cx="5596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HORAS · Un gesto útil, discreto y sin esperar aplausos.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1430000" y="6501384"/>
            <a:ext cx="5303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6A5880"/>
          </a:solidFill>
          <a:ln w="12700">
            <a:solidFill>
              <a:srgbClr val="6A5880"/>
            </a:solidFill>
            <a:prstDash val="solid"/>
          </a:ln>
        </p:spPr>
      </p:sp>
      <p:pic>
        <p:nvPicPr>
          <p:cNvPr id="3" name="Image 0" descr="/mnt/data/gesto_photo_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0528" y="0"/>
            <a:ext cx="5681167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83096" y="0"/>
            <a:ext cx="64008" cy="6858000"/>
          </a:xfrm>
          <a:prstGeom prst="rect">
            <a:avLst/>
          </a:prstGeom>
          <a:solidFill>
            <a:srgbClr val="6A5880"/>
          </a:solidFill>
          <a:ln w="12700">
            <a:solidFill>
              <a:srgbClr val="6A5880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75488" y="338328"/>
            <a:ext cx="5760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6A58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03  ·  DÍA DEL DOCENTE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75488" y="905256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VALOR DE ENSEÑAR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5488" y="1216152"/>
            <a:ext cx="5650992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Detrás de cada clase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hay mucho más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493776" y="2697480"/>
            <a:ext cx="54681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Educar es enseñar contenidos, pero también acompañar, escuchar, orientar y confiar.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21208" y="3849624"/>
            <a:ext cx="68580" cy="68580"/>
          </a:xfrm>
          <a:prstGeom prst="ellipse">
            <a:avLst/>
          </a:prstGeom>
          <a:solidFill>
            <a:srgbClr val="6A5880"/>
          </a:solidFill>
          <a:ln w="12700">
            <a:solidFill>
              <a:srgbClr val="6A588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3767328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Preparar, explicar de otra forma, corregir.</a:t>
            </a:r>
            <a:endParaRPr lang="en-US" sz="1430" dirty="0"/>
          </a:p>
        </p:txBody>
      </p:sp>
      <p:sp>
        <p:nvSpPr>
          <p:cNvPr id="11" name="Shape 8"/>
          <p:cNvSpPr/>
          <p:nvPr/>
        </p:nvSpPr>
        <p:spPr>
          <a:xfrm>
            <a:off x="521208" y="4242816"/>
            <a:ext cx="68580" cy="68580"/>
          </a:xfrm>
          <a:prstGeom prst="ellipse">
            <a:avLst/>
          </a:prstGeom>
          <a:solidFill>
            <a:srgbClr val="6A5880"/>
          </a:solidFill>
          <a:ln w="12700">
            <a:solidFill>
              <a:srgbClr val="6A588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4160520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Dar una oportunidad cuando cuesta avanzar.</a:t>
            </a:r>
            <a:endParaRPr lang="en-US" sz="1430" dirty="0"/>
          </a:p>
        </p:txBody>
      </p:sp>
      <p:sp>
        <p:nvSpPr>
          <p:cNvPr id="13" name="Shape 10"/>
          <p:cNvSpPr/>
          <p:nvPr/>
        </p:nvSpPr>
        <p:spPr>
          <a:xfrm>
            <a:off x="493776" y="5349240"/>
            <a:ext cx="5440680" cy="0"/>
          </a:xfrm>
          <a:prstGeom prst="line">
            <a:avLst/>
          </a:prstGeom>
          <a:noFill/>
          <a:ln w="12700">
            <a:solidFill>
              <a:srgbClr val="D8D8D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93776" y="5477256"/>
            <a:ext cx="13898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A58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PENSAR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493776" y="5696712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te ha enseñado un docente fuera de un examen?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93776" y="6236208"/>
            <a:ext cx="5596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RECUERDA · Una frase o gesto de un profesor que te marcó.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1430000" y="6501384"/>
            <a:ext cx="5303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46F49"/>
          </a:solidFill>
          <a:ln w="12700">
            <a:solidFill>
              <a:srgbClr val="D46F49"/>
            </a:solidFill>
            <a:prstDash val="solid"/>
          </a:ln>
        </p:spPr>
      </p:sp>
      <p:pic>
        <p:nvPicPr>
          <p:cNvPr id="3" name="Image 0" descr="/mnt/data/gesto_photo_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0528" y="0"/>
            <a:ext cx="5681167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83096" y="0"/>
            <a:ext cx="64008" cy="6858000"/>
          </a:xfrm>
          <a:prstGeom prst="rect">
            <a:avLst/>
          </a:prstGeom>
          <a:solidFill>
            <a:srgbClr val="D46F49"/>
          </a:solidFill>
          <a:ln w="12700">
            <a:solidFill>
              <a:srgbClr val="D46F49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75488" y="338328"/>
            <a:ext cx="5760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D46F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03  ·  DÍA DEL DOCENTE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75488" y="905256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RESPONSABILIDAD COMPARTIDA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5488" y="1216152"/>
            <a:ext cx="5650992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Aprender es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cosa de dos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493776" y="2697480"/>
            <a:ext cx="54681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respeto y el buen ambiente se construyen entre profesorado y alumnado.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21208" y="3849624"/>
            <a:ext cx="68580" cy="68580"/>
          </a:xfrm>
          <a:prstGeom prst="ellipse">
            <a:avLst/>
          </a:prstGeom>
          <a:solidFill>
            <a:srgbClr val="D46F49"/>
          </a:solidFill>
          <a:ln w="12700">
            <a:solidFill>
              <a:srgbClr val="D46F4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3767328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paciencia del docente importa.</a:t>
            </a:r>
            <a:endParaRPr lang="en-US" sz="1430" dirty="0"/>
          </a:p>
        </p:txBody>
      </p:sp>
      <p:sp>
        <p:nvSpPr>
          <p:cNvPr id="11" name="Shape 8"/>
          <p:cNvSpPr/>
          <p:nvPr/>
        </p:nvSpPr>
        <p:spPr>
          <a:xfrm>
            <a:off x="521208" y="4242816"/>
            <a:ext cx="68580" cy="68580"/>
          </a:xfrm>
          <a:prstGeom prst="ellipse">
            <a:avLst/>
          </a:prstGeom>
          <a:solidFill>
            <a:srgbClr val="D46F49"/>
          </a:solidFill>
          <a:ln w="12700">
            <a:solidFill>
              <a:srgbClr val="D46F4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4160520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 atención, esfuerzo y respeto también.</a:t>
            </a:r>
            <a:endParaRPr lang="en-US" sz="1430" dirty="0"/>
          </a:p>
        </p:txBody>
      </p:sp>
      <p:sp>
        <p:nvSpPr>
          <p:cNvPr id="13" name="Shape 10"/>
          <p:cNvSpPr/>
          <p:nvPr/>
        </p:nvSpPr>
        <p:spPr>
          <a:xfrm>
            <a:off x="493776" y="5349240"/>
            <a:ext cx="5440680" cy="0"/>
          </a:xfrm>
          <a:prstGeom prst="line">
            <a:avLst/>
          </a:prstGeom>
          <a:noFill/>
          <a:ln w="12700">
            <a:solidFill>
              <a:srgbClr val="D8D8D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93776" y="5477256"/>
            <a:ext cx="13898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D46F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PENSAR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493776" y="5696712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podemos hacer como alumnado para mejorar las clases?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93776" y="6236208"/>
            <a:ext cx="5596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MINIACTIVIDAD · Escribe tres líneas de agradecimiento real.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1430000" y="6501384"/>
            <a:ext cx="5303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376D65"/>
          </a:solidFill>
          <a:ln w="12700">
            <a:solidFill>
              <a:srgbClr val="376D65"/>
            </a:solidFill>
            <a:prstDash val="solid"/>
          </a:ln>
        </p:spPr>
      </p:sp>
      <p:pic>
        <p:nvPicPr>
          <p:cNvPr id="3" name="Image 0" descr="/mnt/data/gesto_photo_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0528" y="0"/>
            <a:ext cx="5681167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83096" y="0"/>
            <a:ext cx="64008" cy="6858000"/>
          </a:xfrm>
          <a:prstGeom prst="rect">
            <a:avLst/>
          </a:prstGeom>
          <a:solidFill>
            <a:srgbClr val="376D65"/>
          </a:solidFill>
          <a:ln w="12700">
            <a:solidFill>
              <a:srgbClr val="376D65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75488" y="338328"/>
            <a:ext cx="5760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376D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04  ·  TODOS LOS SANTOS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75488" y="905256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Y 2 DE NOVIEMBRE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5488" y="1216152"/>
            <a:ext cx="5650992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Recordar también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 una forma de amar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493776" y="2697480"/>
            <a:ext cx="54681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1 de noviembre se celebra Todos los Santos. El 2, los Fieles Difuntos.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21208" y="3849624"/>
            <a:ext cx="68580" cy="68580"/>
          </a:xfrm>
          <a:prstGeom prst="ellipse">
            <a:avLst/>
          </a:prstGeom>
          <a:solidFill>
            <a:srgbClr val="376D65"/>
          </a:solidFill>
          <a:ln w="12700">
            <a:solidFill>
              <a:srgbClr val="376D6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3767328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España muchas familias llevan flores al cementerio.</a:t>
            </a:r>
            <a:endParaRPr lang="en-US" sz="1430" dirty="0"/>
          </a:p>
        </p:txBody>
      </p:sp>
      <p:sp>
        <p:nvSpPr>
          <p:cNvPr id="11" name="Shape 8"/>
          <p:cNvSpPr/>
          <p:nvPr/>
        </p:nvSpPr>
        <p:spPr>
          <a:xfrm>
            <a:off x="521208" y="4242816"/>
            <a:ext cx="68580" cy="68580"/>
          </a:xfrm>
          <a:prstGeom prst="ellipse">
            <a:avLst/>
          </a:prstGeom>
          <a:solidFill>
            <a:srgbClr val="376D65"/>
          </a:solidFill>
          <a:ln w="12700">
            <a:solidFill>
              <a:srgbClr val="376D6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4160520"/>
            <a:ext cx="5413248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3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Recordamos a quienes dejaron huella en nuestra vida.</a:t>
            </a:r>
            <a:endParaRPr lang="en-US" sz="1430" dirty="0"/>
          </a:p>
        </p:txBody>
      </p:sp>
      <p:sp>
        <p:nvSpPr>
          <p:cNvPr id="13" name="Shape 10"/>
          <p:cNvSpPr/>
          <p:nvPr/>
        </p:nvSpPr>
        <p:spPr>
          <a:xfrm>
            <a:off x="493776" y="5349240"/>
            <a:ext cx="5440680" cy="0"/>
          </a:xfrm>
          <a:prstGeom prst="line">
            <a:avLst/>
          </a:prstGeom>
          <a:noFill/>
          <a:ln w="12700">
            <a:solidFill>
              <a:srgbClr val="D8D8D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93776" y="5477256"/>
            <a:ext cx="13898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76D6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PENSAR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493776" y="5696712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¿Qué valores te gustaría que otros recordaran de ti?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93776" y="6236208"/>
            <a:ext cx="5596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GESTO · Recuerda con gratitud a alguien importante para ti.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1430000" y="6501384"/>
            <a:ext cx="5303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B65E32"/>
          </a:solidFill>
          <a:ln w="12700">
            <a:solidFill>
              <a:srgbClr val="B65E32"/>
            </a:solidFill>
            <a:prstDash val="solid"/>
          </a:ln>
        </p:spPr>
      </p:sp>
      <p:pic>
        <p:nvPicPr>
          <p:cNvPr id="3" name="Image 0" descr="/mnt/data/gesto_photo_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0528" y="0"/>
            <a:ext cx="5681167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83096" y="0"/>
            <a:ext cx="64008" cy="6858000"/>
          </a:xfrm>
          <a:prstGeom prst="rect">
            <a:avLst/>
          </a:prstGeom>
          <a:solidFill>
            <a:srgbClr val="B65E32"/>
          </a:solidFill>
          <a:ln w="12700">
            <a:solidFill>
              <a:srgbClr val="B65E32">
                <a:alpha val="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75488" y="338328"/>
            <a:ext cx="576072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30" kern="0" dirty="0">
                <a:solidFill>
                  <a:srgbClr val="B65E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SESIÓN 04  ·  HALLOWEEN Y TRADICIÓN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475488" y="905256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DOS FORMAS DIFERENTES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75488" y="1216152"/>
            <a:ext cx="56509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¿Halloween o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Todos los Santos?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493776" y="2697480"/>
            <a:ext cx="54681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Podemos conocer ambas tradiciones sin enfrentarlas ni ridiculizarlas.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21208" y="3849624"/>
            <a:ext cx="68580" cy="68580"/>
          </a:xfrm>
          <a:prstGeom prst="ellipse">
            <a:avLst/>
          </a:prstGeom>
          <a:solidFill>
            <a:srgbClr val="B65E32"/>
          </a:solidFill>
          <a:ln w="12700">
            <a:solidFill>
              <a:srgbClr val="B65E3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3767328"/>
            <a:ext cx="54132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 OCT · Halloween: disfraces, misterio y diversión de origen celta, popularizado en el mundo anglosajón.</a:t>
            </a:r>
            <a:endParaRPr lang="en-US" sz="1220" dirty="0"/>
          </a:p>
        </p:txBody>
      </p:sp>
      <p:sp>
        <p:nvSpPr>
          <p:cNvPr id="11" name="Shape 8"/>
          <p:cNvSpPr/>
          <p:nvPr/>
        </p:nvSpPr>
        <p:spPr>
          <a:xfrm>
            <a:off x="521208" y="4343400"/>
            <a:ext cx="68580" cy="68580"/>
          </a:xfrm>
          <a:prstGeom prst="ellipse">
            <a:avLst/>
          </a:prstGeom>
          <a:solidFill>
            <a:srgbClr val="B65E32"/>
          </a:solidFill>
          <a:ln w="12700">
            <a:solidFill>
              <a:srgbClr val="B65E3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3232" y="4261104"/>
            <a:ext cx="54132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NOV · Todos los Santos: celebración cristiana de quienes vivieron la santidad.</a:t>
            </a:r>
            <a:endParaRPr lang="en-US" sz="1220" dirty="0"/>
          </a:p>
        </p:txBody>
      </p:sp>
      <p:sp>
        <p:nvSpPr>
          <p:cNvPr id="13" name="Shape 10"/>
          <p:cNvSpPr/>
          <p:nvPr/>
        </p:nvSpPr>
        <p:spPr>
          <a:xfrm>
            <a:off x="521208" y="4837176"/>
            <a:ext cx="68580" cy="68580"/>
          </a:xfrm>
          <a:prstGeom prst="ellipse">
            <a:avLst/>
          </a:prstGeom>
          <a:solidFill>
            <a:srgbClr val="B65E32"/>
          </a:solidFill>
          <a:ln w="12700">
            <a:solidFill>
              <a:srgbClr val="B65E3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4754880"/>
            <a:ext cx="54132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NOV · Fieles Difuntos: recuerdo y oración por quienes han fallecido.</a:t>
            </a:r>
            <a:endParaRPr lang="en-US" sz="1220" dirty="0"/>
          </a:p>
        </p:txBody>
      </p:sp>
      <p:sp>
        <p:nvSpPr>
          <p:cNvPr id="15" name="Shape 12"/>
          <p:cNvSpPr/>
          <p:nvPr/>
        </p:nvSpPr>
        <p:spPr>
          <a:xfrm>
            <a:off x="493776" y="5349240"/>
            <a:ext cx="5440680" cy="0"/>
          </a:xfrm>
          <a:prstGeom prst="line">
            <a:avLst/>
          </a:prstGeom>
          <a:noFill/>
          <a:ln w="12700">
            <a:solidFill>
              <a:srgbClr val="D8D8D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93776" y="5477256"/>
            <a:ext cx="13898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B65E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PENSAR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493776" y="5696712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¿Cómo disfrutamos de una fiesta sin olvidar nuestras raíces?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493776" y="6236208"/>
            <a:ext cx="5596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E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CIERRE · Celebrar, recordar y respetar pueden convivir.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1430000" y="6501384"/>
            <a:ext cx="5303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Pequeños gestos, grandes milagros · ESO</dc:title>
  <dc:subject>Buenos días ESO - cuatro sesiones</dc:subject>
  <dc:creator>Departamento de Orientación</dc:creator>
  <cp:lastModifiedBy>Departamento de Orientación</cp:lastModifiedBy>
  <cp:revision>1</cp:revision>
  <dcterms:created xsi:type="dcterms:W3CDTF">2026-10-08T09:10:40Z</dcterms:created>
  <dcterms:modified xsi:type="dcterms:W3CDTF">2026-10-08T09:10:40Z</dcterms:modified>
</cp:coreProperties>
</file>