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71" r:id="rId3"/>
    <p:sldId id="279" r:id="rId4"/>
    <p:sldId id="273" r:id="rId5"/>
    <p:sldId id="278" r:id="rId6"/>
    <p:sldId id="272" r:id="rId7"/>
    <p:sldId id="275" r:id="rId8"/>
    <p:sldId id="276" r:id="rId9"/>
    <p:sldId id="274" r:id="rId10"/>
    <p:sldId id="277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Pregunta inicial: ¿qué es lo que más cuesta al sentarse a estudiar? Recoger dos o tres respuestas sin juzgarlas.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Aclarar que cada persona puede combinar técnicas distintas. Pedir un ejemplo de algo que el alumnado haya aprendido practicando. Vídeo enlazado: https://www.youtube.com/watch?v=ZOLUlxCJsdw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Actividad breve: imaginar la mesa de casa y elegir un cambio que pueda hacerse hoy.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Mostrar cómo una tarea amplia puede dividirse: leer, hacer esquema, practicar y revisar.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Pedir que formulen un objetivo concreto. Cambiar 'estudiar Naturales' por 'explicar las partes de una planta'.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Realizar en clase un pequeño reto de atención. Al terminar, comentar qué distracciones han aparecido.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Usar una página del libro de clase. Dar treinta segundos para observarla antes de leerla.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Comparar un párrafo casi entero subrayado con otro que solo tenga palabras clave. Vídeo enlazado: https://www.youtube.com/watch?v=8hIzH_YPNlk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Crear entre todos un mapa sencillo en la pizarra sobre un tema conocido. Vídeo enlazado: https://www.youtube.com/watch?v=kTyKNCy3mTo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Pedir que conviertan un dato del tema actual en una tarjeta con pregunta y respuesta.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Por parejas: una persona explica durante un minuto y la otra señala qué parte se entendió mejor.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Proponer veinte minutos como punto de partida, no como una regla fija. Ajustar según la edad, la tarea y la capacidad de concentración. Vídeo enlazado: https://www.youtube.com/watch?v=7g2El0L0gO4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Pedir una asociación divertida para recordar un concepto del tema que estén estudiando.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Practicar tres respiraciones lentas. Recordar que un mini examen de práctica sirve para detectar qué falta por repasar. Vídeo enlazado: https://www.youtube.com/watch?v=ujc1-jw1epI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Cerrar con un compromiso realista. Cada alumno completa su plan para una tarea concreta de esta semana.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8hIzH_YPNl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kTyKNCy3mTo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7g2El0L0gO4" TargetMode="Externa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ujc1-jw1epI" TargetMode="Externa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B517E763-52D6-4F31-828A-1E19D4554779}"/>
              </a:ext>
            </a:extLst>
          </p:cNvPr>
          <p:cNvSpPr>
            <a:spLocks noGrp="1"/>
          </p:cNvSpPr>
          <p:nvPr/>
        </p:nvSpPr>
        <p:spPr>
          <a:xfrm>
            <a:off x="666749" y="766762"/>
            <a:ext cx="5904171" cy="5623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77500" lnSpcReduction="20000"/>
          </a:bodyPr>
          <a:lstStyle/>
          <a:p>
            <a:pPr algn="l">
              <a:lnSpc>
                <a:spcPct val="108000"/>
              </a:lnSpc>
              <a:buNone/>
              <a:defRPr sz="1800" b="1">
                <a:solidFill>
                  <a:srgbClr val="F3B43F"/>
                </a:solidFill>
                <a:latin typeface="DejaVu Sans"/>
                <a:ea typeface="DejaVu Sans"/>
                <a:cs typeface="DejaVu Sans"/>
              </a:defRPr>
            </a:pPr>
            <a:r>
              <a:rPr lang="es-ES" sz="1800" b="1" dirty="0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 BUENOS DÍAS . TUTORÍA 28 septiembre a 2 de octubre</a:t>
            </a:r>
          </a:p>
          <a:p>
            <a:pPr algn="l">
              <a:lnSpc>
                <a:spcPct val="108000"/>
              </a:lnSpc>
              <a:buNone/>
              <a:defRPr sz="1800" b="1">
                <a:solidFill>
                  <a:srgbClr val="F3B43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dirty="0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TÉCNICAS DE ESTUDIO</a:t>
            </a:r>
            <a:r>
              <a:rPr lang="es-ES" sz="1800" b="1" dirty="0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 </a:t>
            </a:r>
            <a:endParaRPr sz="1800" b="1" dirty="0">
              <a:solidFill>
                <a:srgbClr val="F3B43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6B09827-439F-4EBD-847E-3D5241DB9992}"/>
              </a:ext>
            </a:extLst>
          </p:cNvPr>
          <p:cNvSpPr>
            <a:spLocks noGrp="1"/>
          </p:cNvSpPr>
          <p:nvPr/>
        </p:nvSpPr>
        <p:spPr>
          <a:xfrm>
            <a:off x="666750" y="1504950"/>
            <a:ext cx="55245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Aprender a</a:t>
            </a:r>
          </a:p>
          <a:p>
            <a:pPr algn="l">
              <a:lnSpc>
                <a:spcPct val="90000"/>
              </a:lnSpc>
              <a:buNone/>
              <a:def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estudiar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11698C7-BE2D-4ACD-B559-CEC74C35A547}"/>
              </a:ext>
            </a:extLst>
          </p:cNvPr>
          <p:cNvSpPr>
            <a:spLocks noGrp="1"/>
          </p:cNvSpPr>
          <p:nvPr/>
        </p:nvSpPr>
        <p:spPr>
          <a:xfrm>
            <a:off x="704850" y="3943350"/>
            <a:ext cx="4953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00" b="0">
                <a:solidFill>
                  <a:srgbClr val="CFEDE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FEDE5"/>
                </a:solidFill>
                <a:latin typeface="DejaVu Sans"/>
                <a:ea typeface="DejaVu Sans"/>
                <a:cs typeface="DejaVu Sans"/>
              </a:rPr>
              <a:t>Ideas prácticas para 4.º, 5.º y 6.º de Primaria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ACB71F9-53E6-4A4A-8479-16C44351B8FE}"/>
              </a:ext>
            </a:extLst>
          </p:cNvPr>
          <p:cNvSpPr>
            <a:spLocks noGrp="1"/>
          </p:cNvSpPr>
          <p:nvPr/>
        </p:nvSpPr>
        <p:spPr>
          <a:xfrm>
            <a:off x="704850" y="5334000"/>
            <a:ext cx="5143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Pequeños hábitos que hacen el estudio más fácil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rcRect l="10679" r="10679"/>
          <a:stretch>
            <a:fillRect/>
          </a:stretch>
        </p:blipFill>
        <p:spPr>
          <a:xfrm>
            <a:off x="6858000" y="552450"/>
            <a:ext cx="4524375" cy="5753100"/>
          </a:xfrm>
          <a:prstGeom prst="roundRect">
            <a:avLst>
              <a:gd name="adj" fmla="val 5053"/>
            </a:avLst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D9B8A5E-B17D-4DA7-BA47-4BC01C5F3138}"/>
              </a:ext>
            </a:extLst>
          </p:cNvPr>
          <p:cNvSpPr>
            <a:spLocks noGrp="1"/>
          </p:cNvSpPr>
          <p:nvPr/>
        </p:nvSpPr>
        <p:spPr>
          <a:xfrm>
            <a:off x="6991350" y="5657850"/>
            <a:ext cx="4257675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Organizarse, comprender y repasar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16A713B-23ED-4AA4-9D44-E3B74F731E42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 / 15</a:t>
            </a:r>
          </a:p>
        </p:txBody>
      </p:sp>
    </p:spTree>
    <p:extLst>
      <p:ext uri="{BB962C8B-B14F-4D97-AF65-F5344CB8AC3E}">
        <p14:creationId xmlns:p14="http://schemas.microsoft.com/office/powerpoint/2010/main" val="195472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29996D3-090A-BA36-F55A-433B95950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86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3D588BD-6F1F-B96F-6E16-B277E207C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12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71899F-36DB-A0DC-716F-CCE1F06B0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80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78506B-8F2C-599B-23D7-DED2C73FC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79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E291267-BE27-DAC5-DD2C-EDEE5A189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08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600A84-F9E0-510E-6EE5-C8020197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99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55845B6-11FE-FB6B-E86A-8138E6B2E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36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3E42FF-BFAA-FBFB-F01E-DA253E20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19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8957A2-1B9D-C8B8-E461-2EC1B5FC1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07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2FBC59DD-7840-409E-9582-CA1B2170459A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A685712-772D-4E55-90BF-AF2894336C2F}"/>
              </a:ext>
            </a:extLst>
          </p:cNvPr>
          <p:cNvSpPr>
            <a:spLocks noGrp="1"/>
          </p:cNvSpPr>
          <p:nvPr/>
        </p:nvSpPr>
        <p:spPr>
          <a:xfrm>
            <a:off x="590550" y="287079"/>
            <a:ext cx="8763000" cy="15893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endParaRPr lang="es-ES" sz="3225" b="1" dirty="0">
              <a:solidFill>
                <a:srgbClr val="17324D"/>
              </a:solidFill>
              <a:latin typeface="DejaVu Sans"/>
              <a:ea typeface="DejaVu Sans"/>
              <a:cs typeface="DejaVu Sans"/>
            </a:endParaRPr>
          </a:p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dirty="0" err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Estudiar</a:t>
            </a:r>
            <a:r>
              <a:rPr sz="3225" dirty="0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 también se </a:t>
            </a:r>
            <a:r>
              <a:rPr sz="3225" dirty="0" err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aprende</a:t>
            </a:r>
            <a:endParaRPr sz="3225" dirty="0">
              <a:solidFill>
                <a:srgbClr val="17324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5540C403-36E0-494C-B1BE-272D13EF95D8}"/>
              </a:ext>
            </a:extLst>
          </p:cNvPr>
          <p:cNvSpPr>
            <a:spLocks noGrp="1"/>
          </p:cNvSpPr>
          <p:nvPr/>
        </p:nvSpPr>
        <p:spPr>
          <a:xfrm>
            <a:off x="704850" y="2305050"/>
            <a:ext cx="3286125" cy="800100"/>
          </a:xfrm>
          <a:prstGeom prst="roundRect">
            <a:avLst>
              <a:gd name="adj" fmla="val 28571"/>
            </a:avLst>
          </a:prstGeom>
          <a:solidFill>
            <a:srgbClr val="CFEDE5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315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ENTENDER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CD4417E-1182-4242-BE3C-49075FEB096E}"/>
              </a:ext>
            </a:extLst>
          </p:cNvPr>
          <p:cNvSpPr>
            <a:spLocks noGrp="1"/>
          </p:cNvSpPr>
          <p:nvPr/>
        </p:nvSpPr>
        <p:spPr>
          <a:xfrm>
            <a:off x="4448175" y="2305050"/>
            <a:ext cx="3286125" cy="800100"/>
          </a:xfrm>
          <a:prstGeom prst="roundRect">
            <a:avLst>
              <a:gd name="adj" fmla="val 28571"/>
            </a:avLst>
          </a:prstGeom>
          <a:solidFill>
            <a:srgbClr val="FFF3CF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315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RECORDAR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D222D5C-2629-405D-8496-E57E49A74DD8}"/>
              </a:ext>
            </a:extLst>
          </p:cNvPr>
          <p:cNvSpPr>
            <a:spLocks noGrp="1"/>
          </p:cNvSpPr>
          <p:nvPr/>
        </p:nvSpPr>
        <p:spPr>
          <a:xfrm>
            <a:off x="8191500" y="2305050"/>
            <a:ext cx="3286125" cy="800100"/>
          </a:xfrm>
          <a:prstGeom prst="roundRect">
            <a:avLst>
              <a:gd name="adj" fmla="val 28571"/>
            </a:avLst>
          </a:prstGeom>
          <a:solidFill>
            <a:srgbClr val="FCEAE5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315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EXPLICAR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E5C95DF-80A7-408F-9513-0C9E1767BD0E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876300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24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Las técnicas de estudio son herramientas. Probamos varias y elegimos las que mejor nos ayudan.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9FF1815-F307-4EC1-A363-4F2894767D43}"/>
              </a:ext>
            </a:extLst>
          </p:cNvPr>
          <p:cNvSpPr>
            <a:spLocks noGrp="1"/>
          </p:cNvSpPr>
          <p:nvPr/>
        </p:nvSpPr>
        <p:spPr>
          <a:xfrm>
            <a:off x="2476500" y="5334000"/>
            <a:ext cx="7239000" cy="685800"/>
          </a:xfrm>
          <a:prstGeom prst="roundRect">
            <a:avLst>
              <a:gd name="adj" fmla="val 30556"/>
            </a:avLst>
          </a:prstGeom>
          <a:solidFill>
            <a:srgbClr val="EAF4F7"/>
          </a:solidFill>
          <a:ln w="0">
            <a:noFill/>
          </a:ln>
        </p:spPr>
        <p:txBody>
          <a:bodyPr wrap="square" lIns="209550" tIns="76200" rIns="209550" bIns="76200" anchor="ctr">
            <a:normAutofit fontScale="85084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Idea clave: estudiar mejor no significa estudiar durante más horas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BA45C23-A4AF-4BA9-89E3-AD9D626674EB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2 / 15</a:t>
            </a:r>
          </a:p>
        </p:txBody>
      </p:sp>
    </p:spTree>
    <p:extLst>
      <p:ext uri="{BB962C8B-B14F-4D97-AF65-F5344CB8AC3E}">
        <p14:creationId xmlns:p14="http://schemas.microsoft.com/office/powerpoint/2010/main" val="1721750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FBFA96F-2061-4B30-A7D2-27ADAEB921A6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430A74E-EC11-4B59-8704-0BB0CFDEBECC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6191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8877"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Un lugar que ayuda a concentrarse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992F249-1BAD-4BCD-A465-A39434E5413E}"/>
              </a:ext>
            </a:extLst>
          </p:cNvPr>
          <p:cNvSpPr>
            <a:spLocks noGrp="1"/>
          </p:cNvSpPr>
          <p:nvPr/>
        </p:nvSpPr>
        <p:spPr>
          <a:xfrm>
            <a:off x="590550" y="21526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BUENA LUZ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21991B5-F926-4151-8039-84D5BD7094D3}"/>
              </a:ext>
            </a:extLst>
          </p:cNvPr>
          <p:cNvSpPr>
            <a:spLocks noGrp="1"/>
          </p:cNvSpPr>
          <p:nvPr/>
        </p:nvSpPr>
        <p:spPr>
          <a:xfrm>
            <a:off x="2447925" y="215265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para leer sin cansar la vista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C01D745-6A9A-4B1C-BBFB-C327AF8DCACC}"/>
              </a:ext>
            </a:extLst>
          </p:cNvPr>
          <p:cNvSpPr>
            <a:spLocks noGrp="1"/>
          </p:cNvSpPr>
          <p:nvPr/>
        </p:nvSpPr>
        <p:spPr>
          <a:xfrm>
            <a:off x="590550" y="285750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POCO RUIDO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76F4BF0-D1A2-44B9-B42F-82AA2F4EE381}"/>
              </a:ext>
            </a:extLst>
          </p:cNvPr>
          <p:cNvSpPr>
            <a:spLocks noGrp="1"/>
          </p:cNvSpPr>
          <p:nvPr/>
        </p:nvSpPr>
        <p:spPr>
          <a:xfrm>
            <a:off x="2447925" y="285750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3685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o un sonido suave que no distraiga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61109-6E06-445A-BFBD-DF440354AB1A}"/>
              </a:ext>
            </a:extLst>
          </p:cNvPr>
          <p:cNvSpPr>
            <a:spLocks noGrp="1"/>
          </p:cNvSpPr>
          <p:nvPr/>
        </p:nvSpPr>
        <p:spPr>
          <a:xfrm>
            <a:off x="590550" y="35623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MESA LIBRE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71C8D5E-54B1-4E5A-9C32-90FC4FB6F6CE}"/>
              </a:ext>
            </a:extLst>
          </p:cNvPr>
          <p:cNvSpPr>
            <a:spLocks noGrp="1"/>
          </p:cNvSpPr>
          <p:nvPr/>
        </p:nvSpPr>
        <p:spPr>
          <a:xfrm>
            <a:off x="2447925" y="356235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solo con lo que vas a utilizar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0CF37A6-76B1-4F9A-B59E-F8AA6B4933B9}"/>
              </a:ext>
            </a:extLst>
          </p:cNvPr>
          <p:cNvSpPr>
            <a:spLocks noGrp="1"/>
          </p:cNvSpPr>
          <p:nvPr/>
        </p:nvSpPr>
        <p:spPr>
          <a:xfrm>
            <a:off x="590550" y="426720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MISMO SITIO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AD99DB7-08CB-42F7-987C-4A9CDD0FD22F}"/>
              </a:ext>
            </a:extLst>
          </p:cNvPr>
          <p:cNvSpPr>
            <a:spLocks noGrp="1"/>
          </p:cNvSpPr>
          <p:nvPr/>
        </p:nvSpPr>
        <p:spPr>
          <a:xfrm>
            <a:off x="2447925" y="426720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9023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si es posible, para crear el hábito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87EB9C59-16FF-4226-A7C6-9CA5D9DE5459}"/>
              </a:ext>
            </a:extLst>
          </p:cNvPr>
          <p:cNvSpPr>
            <a:spLocks noGrp="1"/>
          </p:cNvSpPr>
          <p:nvPr/>
        </p:nvSpPr>
        <p:spPr>
          <a:xfrm>
            <a:off x="590550" y="5276850"/>
            <a:ext cx="5715000" cy="685800"/>
          </a:xfrm>
          <a:prstGeom prst="roundRect">
            <a:avLst>
              <a:gd name="adj" fmla="val 30556"/>
            </a:avLst>
          </a:prstGeom>
          <a:solidFill>
            <a:srgbClr val="FFFFFF"/>
          </a:solidFill>
          <a:ln w="0">
            <a:noFill/>
          </a:ln>
        </p:spPr>
        <p:txBody>
          <a:bodyPr wrap="square" lIns="209550" tIns="76200" rIns="209550" bIns="76200" anchor="ctr">
            <a:normAutofit fontScale="90980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Revisión rápida: ¿qué quitarías hoy de tu mesa?</a:t>
            </a: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rcRect l="7075" r="7075"/>
          <a:stretch>
            <a:fillRect/>
          </a:stretch>
        </p:blipFill>
        <p:spPr>
          <a:xfrm>
            <a:off x="7286625" y="876300"/>
            <a:ext cx="4238625" cy="4953000"/>
          </a:xfrm>
          <a:prstGeom prst="roundRect">
            <a:avLst>
              <a:gd name="adj" fmla="val 5393"/>
            </a:avLst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6DCC3145-2CA9-4CFD-AAF1-BBD7B4251AA4}"/>
              </a:ext>
            </a:extLst>
          </p:cNvPr>
          <p:cNvSpPr>
            <a:spLocks noGrp="1"/>
          </p:cNvSpPr>
          <p:nvPr/>
        </p:nvSpPr>
        <p:spPr>
          <a:xfrm>
            <a:off x="7419975" y="5181600"/>
            <a:ext cx="3971925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74219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 espacio ordenado ayuda a empezar con atención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E7C6F3E-A3B7-4FBE-9510-657B63DC02DF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3 / 15</a:t>
            </a:r>
          </a:p>
        </p:txBody>
      </p:sp>
    </p:spTree>
    <p:extLst>
      <p:ext uri="{BB962C8B-B14F-4D97-AF65-F5344CB8AC3E}">
        <p14:creationId xmlns:p14="http://schemas.microsoft.com/office/powerpoint/2010/main" val="184600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rcRect l="1923" r="1923"/>
          <a:stretch>
            <a:fillRect/>
          </a:stretch>
        </p:blipFill>
        <p:spPr>
          <a:xfrm>
            <a:off x="571500" y="876300"/>
            <a:ext cx="4762500" cy="4953000"/>
          </a:xfrm>
          <a:prstGeom prst="roundRect">
            <a:avLst>
              <a:gd name="adj" fmla="val 4800"/>
            </a:avLst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F0522721-28EC-4B74-AA6C-77FA6D3E40EE}"/>
              </a:ext>
            </a:extLst>
          </p:cNvPr>
          <p:cNvSpPr>
            <a:spLocks noGrp="1"/>
          </p:cNvSpPr>
          <p:nvPr/>
        </p:nvSpPr>
        <p:spPr>
          <a:xfrm>
            <a:off x="704850" y="5181600"/>
            <a:ext cx="4495800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92886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Planificar evita dejarlo todo para el último día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C0E88D0-C1CE-4B74-A3DE-5D1777709D1D}"/>
              </a:ext>
            </a:extLst>
          </p:cNvPr>
          <p:cNvSpPr>
            <a:spLocks noGrp="1"/>
          </p:cNvSpPr>
          <p:nvPr/>
        </p:nvSpPr>
        <p:spPr>
          <a:xfrm>
            <a:off x="5953125" y="41910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E7AF3A3-B865-4BEC-A571-4DA9BFB7D53D}"/>
              </a:ext>
            </a:extLst>
          </p:cNvPr>
          <p:cNvSpPr>
            <a:spLocks noGrp="1"/>
          </p:cNvSpPr>
          <p:nvPr/>
        </p:nvSpPr>
        <p:spPr>
          <a:xfrm>
            <a:off x="5953125" y="819150"/>
            <a:ext cx="5619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Una semana con tiempo para todo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1847626-69D6-42B0-9230-2DF1C94A25FC}"/>
              </a:ext>
            </a:extLst>
          </p:cNvPr>
          <p:cNvSpPr>
            <a:spLocks noGrp="1"/>
          </p:cNvSpPr>
          <p:nvPr/>
        </p:nvSpPr>
        <p:spPr>
          <a:xfrm>
            <a:off x="5953125" y="228600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ANOTA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8B0FA68-EBF5-4E3F-818A-310F07454E9F}"/>
              </a:ext>
            </a:extLst>
          </p:cNvPr>
          <p:cNvSpPr>
            <a:spLocks noGrp="1"/>
          </p:cNvSpPr>
          <p:nvPr/>
        </p:nvSpPr>
        <p:spPr>
          <a:xfrm>
            <a:off x="7810500" y="2286000"/>
            <a:ext cx="3524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deberes, trabajos y exámenes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467055A-851F-40F1-BDFC-81D0E8C2F3A8}"/>
              </a:ext>
            </a:extLst>
          </p:cNvPr>
          <p:cNvSpPr>
            <a:spLocks noGrp="1"/>
          </p:cNvSpPr>
          <p:nvPr/>
        </p:nvSpPr>
        <p:spPr>
          <a:xfrm>
            <a:off x="5953125" y="300990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DIVIDE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703AFCB-C02D-45E7-8BA4-72C3FA87D7A7}"/>
              </a:ext>
            </a:extLst>
          </p:cNvPr>
          <p:cNvSpPr>
            <a:spLocks noGrp="1"/>
          </p:cNvSpPr>
          <p:nvPr/>
        </p:nvSpPr>
        <p:spPr>
          <a:xfrm>
            <a:off x="7810500" y="3009900"/>
            <a:ext cx="3524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8413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las tareas grandes en pasos pequeños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EF98451-1912-4917-B3A7-98C803BA08A8}"/>
              </a:ext>
            </a:extLst>
          </p:cNvPr>
          <p:cNvSpPr>
            <a:spLocks noGrp="1"/>
          </p:cNvSpPr>
          <p:nvPr/>
        </p:nvSpPr>
        <p:spPr>
          <a:xfrm>
            <a:off x="5953125" y="373380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CALCULA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2486EB3-0ECC-4C72-AA01-C023062D3B74}"/>
              </a:ext>
            </a:extLst>
          </p:cNvPr>
          <p:cNvSpPr>
            <a:spLocks noGrp="1"/>
          </p:cNvSpPr>
          <p:nvPr/>
        </p:nvSpPr>
        <p:spPr>
          <a:xfrm>
            <a:off x="7810500" y="3733800"/>
            <a:ext cx="3524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9323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un tiempo posible para cada tarea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6065372-983A-422D-B818-090BAB9B3350}"/>
              </a:ext>
            </a:extLst>
          </p:cNvPr>
          <p:cNvSpPr>
            <a:spLocks noGrp="1"/>
          </p:cNvSpPr>
          <p:nvPr/>
        </p:nvSpPr>
        <p:spPr>
          <a:xfrm>
            <a:off x="5953125" y="445770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RESERVA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95BE890-A4DD-4FE6-9048-91F4399556A1}"/>
              </a:ext>
            </a:extLst>
          </p:cNvPr>
          <p:cNvSpPr>
            <a:spLocks noGrp="1"/>
          </p:cNvSpPr>
          <p:nvPr/>
        </p:nvSpPr>
        <p:spPr>
          <a:xfrm>
            <a:off x="7810500" y="4457700"/>
            <a:ext cx="3524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descanso, juego y sueño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C59339AF-A2A0-4765-996F-63CCFCD9BB29}"/>
              </a:ext>
            </a:extLst>
          </p:cNvPr>
          <p:cNvSpPr>
            <a:spLocks noGrp="1"/>
          </p:cNvSpPr>
          <p:nvPr/>
        </p:nvSpPr>
        <p:spPr>
          <a:xfrm>
            <a:off x="5953125" y="5314950"/>
            <a:ext cx="5381625" cy="685800"/>
          </a:xfrm>
          <a:prstGeom prst="roundRect">
            <a:avLst>
              <a:gd name="adj" fmla="val 30556"/>
            </a:avLst>
          </a:prstGeom>
          <a:solidFill>
            <a:srgbClr val="FFF3CF"/>
          </a:solidFill>
          <a:ln w="0">
            <a:noFill/>
          </a:ln>
        </p:spPr>
        <p:txBody>
          <a:bodyPr wrap="square" lIns="209550" tIns="76200" rIns="209550" bIns="76200" anchor="ctr">
            <a:normAutofit fontScale="86293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Plan de hoy: una tarea + una hora de comienzo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B310E9C-8FD1-41FD-AC65-59FFF40C53A3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4 / 15</a:t>
            </a:r>
          </a:p>
        </p:txBody>
      </p:sp>
    </p:spTree>
    <p:extLst>
      <p:ext uri="{BB962C8B-B14F-4D97-AF65-F5344CB8AC3E}">
        <p14:creationId xmlns:p14="http://schemas.microsoft.com/office/powerpoint/2010/main" val="746019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1D652F3-3E1F-4A93-A8FE-95F5E6D9C503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0C425E-6AF4-4619-B203-71545BA2B638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63817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8877"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Todo listo antes de empezar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331F7F9-5BF6-42ED-AE86-3DF7534F13ED}"/>
              </a:ext>
            </a:extLst>
          </p:cNvPr>
          <p:cNvSpPr>
            <a:spLocks noGrp="1"/>
          </p:cNvSpPr>
          <p:nvPr/>
        </p:nvSpPr>
        <p:spPr>
          <a:xfrm>
            <a:off x="685800" y="2219325"/>
            <a:ext cx="5334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255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CCFFE44-3DA5-4B23-AAA7-7E6010E76455}"/>
              </a:ext>
            </a:extLst>
          </p:cNvPr>
          <p:cNvSpPr>
            <a:spLocks noGrp="1"/>
          </p:cNvSpPr>
          <p:nvPr/>
        </p:nvSpPr>
        <p:spPr>
          <a:xfrm>
            <a:off x="1381125" y="2143125"/>
            <a:ext cx="4143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Un objetivo claro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1250A95-EE7E-417A-A337-FE0610662B33}"/>
              </a:ext>
            </a:extLst>
          </p:cNvPr>
          <p:cNvSpPr>
            <a:spLocks noGrp="1"/>
          </p:cNvSpPr>
          <p:nvPr/>
        </p:nvSpPr>
        <p:spPr>
          <a:xfrm>
            <a:off x="1381125" y="2590800"/>
            <a:ext cx="414337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Hoy voy a aprender…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BC9F130-DA4F-4A05-B236-6C4CF24640F0}"/>
              </a:ext>
            </a:extLst>
          </p:cNvPr>
          <p:cNvSpPr>
            <a:spLocks noGrp="1"/>
          </p:cNvSpPr>
          <p:nvPr/>
        </p:nvSpPr>
        <p:spPr>
          <a:xfrm>
            <a:off x="685800" y="3257550"/>
            <a:ext cx="5334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255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58955A3-391D-4F68-99D8-1D7107269A7A}"/>
              </a:ext>
            </a:extLst>
          </p:cNvPr>
          <p:cNvSpPr>
            <a:spLocks noGrp="1"/>
          </p:cNvSpPr>
          <p:nvPr/>
        </p:nvSpPr>
        <p:spPr>
          <a:xfrm>
            <a:off x="1381125" y="3181350"/>
            <a:ext cx="4143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El material a mano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21B3E5C-13C4-47EF-9B7B-62BF2124F91C}"/>
              </a:ext>
            </a:extLst>
          </p:cNvPr>
          <p:cNvSpPr>
            <a:spLocks noGrp="1"/>
          </p:cNvSpPr>
          <p:nvPr/>
        </p:nvSpPr>
        <p:spPr>
          <a:xfrm>
            <a:off x="1381125" y="3629025"/>
            <a:ext cx="414337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Libro, cuaderno, lápiz y agua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2FE6312-538A-4E0E-9716-4F78CC89FF8E}"/>
              </a:ext>
            </a:extLst>
          </p:cNvPr>
          <p:cNvSpPr>
            <a:spLocks noGrp="1"/>
          </p:cNvSpPr>
          <p:nvPr/>
        </p:nvSpPr>
        <p:spPr>
          <a:xfrm>
            <a:off x="685800" y="4295775"/>
            <a:ext cx="5334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255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344D52D-93CF-4215-BB9B-8F0DEECA3AFB}"/>
              </a:ext>
            </a:extLst>
          </p:cNvPr>
          <p:cNvSpPr>
            <a:spLocks noGrp="1"/>
          </p:cNvSpPr>
          <p:nvPr/>
        </p:nvSpPr>
        <p:spPr>
          <a:xfrm>
            <a:off x="1381125" y="4219575"/>
            <a:ext cx="4143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El primer paso decidido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4955578-3674-4389-943F-EDFA45D125D7}"/>
              </a:ext>
            </a:extLst>
          </p:cNvPr>
          <p:cNvSpPr>
            <a:spLocks noGrp="1"/>
          </p:cNvSpPr>
          <p:nvPr/>
        </p:nvSpPr>
        <p:spPr>
          <a:xfrm>
            <a:off x="1381125" y="4667250"/>
            <a:ext cx="414337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548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Así cuesta menos ponerse en marcha</a:t>
            </a: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rcRect l="3216" r="3216"/>
          <a:stretch>
            <a:fillRect/>
          </a:stretch>
        </p:blipFill>
        <p:spPr>
          <a:xfrm>
            <a:off x="6667500" y="914400"/>
            <a:ext cx="4619625" cy="4953000"/>
          </a:xfrm>
          <a:prstGeom prst="roundRect">
            <a:avLst>
              <a:gd name="adj" fmla="val 4948"/>
            </a:avLst>
          </a:prstGeom>
        </p:spPr>
      </p:pic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A95A60F3-B448-4B1E-8C81-C6451BC6F98B}"/>
              </a:ext>
            </a:extLst>
          </p:cNvPr>
          <p:cNvSpPr>
            <a:spLocks noGrp="1"/>
          </p:cNvSpPr>
          <p:nvPr/>
        </p:nvSpPr>
        <p:spPr>
          <a:xfrm>
            <a:off x="6800850" y="5219700"/>
            <a:ext cx="4352925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Preparar el material evita interrupciones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C8DD072-392A-427A-A2B0-D9838424A91E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5 / 15</a:t>
            </a:r>
          </a:p>
        </p:txBody>
      </p:sp>
    </p:spTree>
    <p:extLst>
      <p:ext uri="{BB962C8B-B14F-4D97-AF65-F5344CB8AC3E}">
        <p14:creationId xmlns:p14="http://schemas.microsoft.com/office/powerpoint/2010/main" val="2068859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A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rcRect l="638" r="638"/>
          <a:stretch>
            <a:fillRect/>
          </a:stretch>
        </p:blipFill>
        <p:spPr>
          <a:xfrm>
            <a:off x="552450" y="952500"/>
            <a:ext cx="4905375" cy="4953000"/>
          </a:xfrm>
          <a:prstGeom prst="roundRect">
            <a:avLst>
              <a:gd name="adj" fmla="val 4660"/>
            </a:avLst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1D560EB8-3F67-4C2C-804E-FD48728BD910}"/>
              </a:ext>
            </a:extLst>
          </p:cNvPr>
          <p:cNvSpPr>
            <a:spLocks noGrp="1"/>
          </p:cNvSpPr>
          <p:nvPr/>
        </p:nvSpPr>
        <p:spPr>
          <a:xfrm>
            <a:off x="685800" y="5257800"/>
            <a:ext cx="4638675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Alejar el móvil reduce las distracciones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C4BAAEA-D277-4DC0-88B9-6972DF4715ED}"/>
              </a:ext>
            </a:extLst>
          </p:cNvPr>
          <p:cNvSpPr>
            <a:spLocks noGrp="1"/>
          </p:cNvSpPr>
          <p:nvPr/>
        </p:nvSpPr>
        <p:spPr>
          <a:xfrm>
            <a:off x="6048375" y="42862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6BC0B75-A0D0-45F1-B361-967C6CB1BDCB}"/>
              </a:ext>
            </a:extLst>
          </p:cNvPr>
          <p:cNvSpPr>
            <a:spLocks noGrp="1"/>
          </p:cNvSpPr>
          <p:nvPr/>
        </p:nvSpPr>
        <p:spPr>
          <a:xfrm>
            <a:off x="6048375" y="828675"/>
            <a:ext cx="53816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Concentración sin distracciones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E924377-7FD3-43D2-8BEF-ED03749BF209}"/>
              </a:ext>
            </a:extLst>
          </p:cNvPr>
          <p:cNvSpPr>
            <a:spLocks noGrp="1"/>
          </p:cNvSpPr>
          <p:nvPr/>
        </p:nvSpPr>
        <p:spPr>
          <a:xfrm>
            <a:off x="6048375" y="228600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MÓVIL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4EEC23B-89CF-4677-83AD-8DF35306D287}"/>
              </a:ext>
            </a:extLst>
          </p:cNvPr>
          <p:cNvSpPr>
            <a:spLocks noGrp="1"/>
          </p:cNvSpPr>
          <p:nvPr/>
        </p:nvSpPr>
        <p:spPr>
          <a:xfrm>
            <a:off x="7905750" y="2286000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8413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lejos y con las notificaciones apagadas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EBFD70C-2160-4CB2-844E-67716D9BAE0E}"/>
              </a:ext>
            </a:extLst>
          </p:cNvPr>
          <p:cNvSpPr>
            <a:spLocks noGrp="1"/>
          </p:cNvSpPr>
          <p:nvPr/>
        </p:nvSpPr>
        <p:spPr>
          <a:xfrm>
            <a:off x="6048375" y="31051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UNA TAREA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1E3929E-362A-45EC-A824-9833E8F485E3}"/>
              </a:ext>
            </a:extLst>
          </p:cNvPr>
          <p:cNvSpPr>
            <a:spLocks noGrp="1"/>
          </p:cNvSpPr>
          <p:nvPr/>
        </p:nvSpPr>
        <p:spPr>
          <a:xfrm>
            <a:off x="7905750" y="3105150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8413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hasta terminar el paso que has elegido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F56AA8D-4602-42EF-8842-E76DB67A8A83}"/>
              </a:ext>
            </a:extLst>
          </p:cNvPr>
          <p:cNvSpPr>
            <a:spLocks noGrp="1"/>
          </p:cNvSpPr>
          <p:nvPr/>
        </p:nvSpPr>
        <p:spPr>
          <a:xfrm>
            <a:off x="6048375" y="392430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OTRA IDEA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B01145E-6BFC-4FAD-BA35-27A38144E682}"/>
              </a:ext>
            </a:extLst>
          </p:cNvPr>
          <p:cNvSpPr>
            <a:spLocks noGrp="1"/>
          </p:cNvSpPr>
          <p:nvPr/>
        </p:nvSpPr>
        <p:spPr>
          <a:xfrm>
            <a:off x="7905750" y="3924300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8413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se apunta en un papel y se continúa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E2848B60-414B-4332-A9BC-9D3F9F4304AD}"/>
              </a:ext>
            </a:extLst>
          </p:cNvPr>
          <p:cNvSpPr>
            <a:spLocks noGrp="1"/>
          </p:cNvSpPr>
          <p:nvPr/>
        </p:nvSpPr>
        <p:spPr>
          <a:xfrm>
            <a:off x="6048375" y="5124450"/>
            <a:ext cx="5286375" cy="685800"/>
          </a:xfrm>
          <a:prstGeom prst="roundRect">
            <a:avLst>
              <a:gd name="adj" fmla="val 30556"/>
            </a:avLst>
          </a:prstGeom>
          <a:solidFill>
            <a:srgbClr val="FFFFFF"/>
          </a:solidFill>
          <a:ln w="0">
            <a:noFill/>
          </a:ln>
        </p:spPr>
        <p:txBody>
          <a:bodyPr wrap="square" lIns="209550" tIns="76200" rIns="209550" bIns="76200" anchor="ctr">
            <a:normAutofit fontScale="97798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Reto: diez minutos de atención completa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6970C91-6ABE-4684-B27D-5E0AF16996E4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6 / 15</a:t>
            </a:r>
          </a:p>
        </p:txBody>
      </p:sp>
    </p:spTree>
    <p:extLst>
      <p:ext uri="{BB962C8B-B14F-4D97-AF65-F5344CB8AC3E}">
        <p14:creationId xmlns:p14="http://schemas.microsoft.com/office/powerpoint/2010/main" val="2026751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6BE08FDD-14DF-4EA2-9E46-F468BD375CF0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E0B8E53-6759-4013-8952-7929399AA4D8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6191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La primera lectura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E904C85-8281-4BC0-BBB2-517AFF40E7A5}"/>
              </a:ext>
            </a:extLst>
          </p:cNvPr>
          <p:cNvSpPr>
            <a:spLocks noGrp="1"/>
          </p:cNvSpPr>
          <p:nvPr/>
        </p:nvSpPr>
        <p:spPr>
          <a:xfrm>
            <a:off x="590550" y="21907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MIRA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718A0B8-B13D-4E00-AE94-4728628F40B9}"/>
              </a:ext>
            </a:extLst>
          </p:cNvPr>
          <p:cNvSpPr>
            <a:spLocks noGrp="1"/>
          </p:cNvSpPr>
          <p:nvPr/>
        </p:nvSpPr>
        <p:spPr>
          <a:xfrm>
            <a:off x="2447925" y="219075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8413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el título, los apartados y las imágenes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D49C61A-E370-4313-B150-76F66D53771F}"/>
              </a:ext>
            </a:extLst>
          </p:cNvPr>
          <p:cNvSpPr>
            <a:spLocks noGrp="1"/>
          </p:cNvSpPr>
          <p:nvPr/>
        </p:nvSpPr>
        <p:spPr>
          <a:xfrm>
            <a:off x="590550" y="29527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PIENSA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38F02DC-F7CA-49A1-BB83-48D7C3FB362A}"/>
              </a:ext>
            </a:extLst>
          </p:cNvPr>
          <p:cNvSpPr>
            <a:spLocks noGrp="1"/>
          </p:cNvSpPr>
          <p:nvPr/>
        </p:nvSpPr>
        <p:spPr>
          <a:xfrm>
            <a:off x="2447925" y="295275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qué sabes ya sobre ese tema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EBA44EE-C1BB-4487-9C75-565F4535FE79}"/>
              </a:ext>
            </a:extLst>
          </p:cNvPr>
          <p:cNvSpPr>
            <a:spLocks noGrp="1"/>
          </p:cNvSpPr>
          <p:nvPr/>
        </p:nvSpPr>
        <p:spPr>
          <a:xfrm>
            <a:off x="590550" y="37147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LEE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AA712B3-89E2-4613-A56F-DC47CFC73D10}"/>
              </a:ext>
            </a:extLst>
          </p:cNvPr>
          <p:cNvSpPr>
            <a:spLocks noGrp="1"/>
          </p:cNvSpPr>
          <p:nvPr/>
        </p:nvSpPr>
        <p:spPr>
          <a:xfrm>
            <a:off x="2447925" y="371475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un fragmento corto con atención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2D1F9E7-518C-484A-AB52-73EE799E2D4B}"/>
              </a:ext>
            </a:extLst>
          </p:cNvPr>
          <p:cNvSpPr>
            <a:spLocks noGrp="1"/>
          </p:cNvSpPr>
          <p:nvPr/>
        </p:nvSpPr>
        <p:spPr>
          <a:xfrm>
            <a:off x="590550" y="44767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RESUME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A977681-6CFE-4A69-805D-57C4D7D2FD16}"/>
              </a:ext>
            </a:extLst>
          </p:cNvPr>
          <p:cNvSpPr>
            <a:spLocks noGrp="1"/>
          </p:cNvSpPr>
          <p:nvPr/>
        </p:nvSpPr>
        <p:spPr>
          <a:xfrm>
            <a:off x="2447925" y="447675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la idea principal con una frase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rcRect l="6250" r="6250"/>
          <a:stretch>
            <a:fillRect/>
          </a:stretch>
        </p:blipFill>
        <p:spPr>
          <a:xfrm>
            <a:off x="7191375" y="904875"/>
            <a:ext cx="4333875" cy="4953000"/>
          </a:xfrm>
          <a:prstGeom prst="roundRect">
            <a:avLst>
              <a:gd name="adj" fmla="val 5275"/>
            </a:avLst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6F9F84F-F3F7-4202-8D87-60906F08A28F}"/>
              </a:ext>
            </a:extLst>
          </p:cNvPr>
          <p:cNvSpPr>
            <a:spLocks noGrp="1"/>
          </p:cNvSpPr>
          <p:nvPr/>
        </p:nvSpPr>
        <p:spPr>
          <a:xfrm>
            <a:off x="7324725" y="5210175"/>
            <a:ext cx="4067175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83942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Observar antes de leer activa lo que ya sabes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7357FCD-15B3-4581-AA4E-89563BB0F750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7 / 15</a:t>
            </a:r>
          </a:p>
        </p:txBody>
      </p:sp>
    </p:spTree>
    <p:extLst>
      <p:ext uri="{BB962C8B-B14F-4D97-AF65-F5344CB8AC3E}">
        <p14:creationId xmlns:p14="http://schemas.microsoft.com/office/powerpoint/2010/main" val="673890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rcRect l="2076" r="2076"/>
          <a:stretch>
            <a:fillRect/>
          </a:stretch>
        </p:blipFill>
        <p:spPr>
          <a:xfrm>
            <a:off x="590550" y="895350"/>
            <a:ext cx="4762500" cy="4953000"/>
          </a:xfrm>
          <a:prstGeom prst="roundRect">
            <a:avLst>
              <a:gd name="adj" fmla="val 4800"/>
            </a:avLst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5A7FDF78-7BF2-4AC1-8A04-8064E0F61CA3}"/>
              </a:ext>
            </a:extLst>
          </p:cNvPr>
          <p:cNvSpPr>
            <a:spLocks noGrp="1"/>
          </p:cNvSpPr>
          <p:nvPr/>
        </p:nvSpPr>
        <p:spPr>
          <a:xfrm>
            <a:off x="723900" y="5200650"/>
            <a:ext cx="4495800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87242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Subrayar sirve para localizar las ideas esenciales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36B5174-3175-455E-8D8A-90F6EBCF1812}"/>
              </a:ext>
            </a:extLst>
          </p:cNvPr>
          <p:cNvSpPr>
            <a:spLocks noGrp="1"/>
          </p:cNvSpPr>
          <p:nvPr/>
        </p:nvSpPr>
        <p:spPr>
          <a:xfrm>
            <a:off x="5953125" y="42862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42AB01A-0EDE-4DA2-9BF3-7D724EDDFED6}"/>
              </a:ext>
            </a:extLst>
          </p:cNvPr>
          <p:cNvSpPr>
            <a:spLocks noGrp="1"/>
          </p:cNvSpPr>
          <p:nvPr/>
        </p:nvSpPr>
        <p:spPr>
          <a:xfrm>
            <a:off x="5953125" y="828675"/>
            <a:ext cx="53816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8585"/>
          </a:bodyPr>
          <a:lstStyle/>
          <a:p>
            <a:pPr algn="l">
              <a:lnSpc>
                <a:spcPct val="10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Un subrayado que sirve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FB41322-0B85-4689-A6B9-0A32D4A646A4}"/>
              </a:ext>
            </a:extLst>
          </p:cNvPr>
          <p:cNvSpPr>
            <a:spLocks noGrp="1"/>
          </p:cNvSpPr>
          <p:nvPr/>
        </p:nvSpPr>
        <p:spPr>
          <a:xfrm>
            <a:off x="5953125" y="22288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PRIMERO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F561B12-E489-4EB5-9709-EA6FE1D144D8}"/>
              </a:ext>
            </a:extLst>
          </p:cNvPr>
          <p:cNvSpPr>
            <a:spLocks noGrp="1"/>
          </p:cNvSpPr>
          <p:nvPr/>
        </p:nvSpPr>
        <p:spPr>
          <a:xfrm>
            <a:off x="7810500" y="2228850"/>
            <a:ext cx="3524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lee y comprende el párrafo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E9018EA-FF55-47A0-A974-2D3A0C58CDD6}"/>
              </a:ext>
            </a:extLst>
          </p:cNvPr>
          <p:cNvSpPr>
            <a:spLocks noGrp="1"/>
          </p:cNvSpPr>
          <p:nvPr/>
        </p:nvSpPr>
        <p:spPr>
          <a:xfrm>
            <a:off x="5953125" y="30289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DESPUÉS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A061568-8BD8-4A9F-B1A0-300A83555161}"/>
              </a:ext>
            </a:extLst>
          </p:cNvPr>
          <p:cNvSpPr>
            <a:spLocks noGrp="1"/>
          </p:cNvSpPr>
          <p:nvPr/>
        </p:nvSpPr>
        <p:spPr>
          <a:xfrm>
            <a:off x="7810500" y="3028950"/>
            <a:ext cx="3524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8413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marca las palabras más importantes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41B2182-9646-4A82-B67A-98F99508041D}"/>
              </a:ext>
            </a:extLst>
          </p:cNvPr>
          <p:cNvSpPr>
            <a:spLocks noGrp="1"/>
          </p:cNvSpPr>
          <p:nvPr/>
        </p:nvSpPr>
        <p:spPr>
          <a:xfrm>
            <a:off x="5953125" y="3829050"/>
            <a:ext cx="1857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AL FINAL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EFF583A-9402-452A-8CF0-E0A0FBF4501E}"/>
              </a:ext>
            </a:extLst>
          </p:cNvPr>
          <p:cNvSpPr>
            <a:spLocks noGrp="1"/>
          </p:cNvSpPr>
          <p:nvPr/>
        </p:nvSpPr>
        <p:spPr>
          <a:xfrm>
            <a:off x="7810500" y="3829050"/>
            <a:ext cx="3524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6810"/>
          </a:bodyPr>
          <a:lstStyle/>
          <a:p>
            <a:pPr algn="l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comprueba si puedes explicarlo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E79DABC7-D2A1-440D-9003-9F5B303149D1}"/>
              </a:ext>
            </a:extLst>
          </p:cNvPr>
          <p:cNvSpPr>
            <a:spLocks noGrp="1"/>
          </p:cNvSpPr>
          <p:nvPr/>
        </p:nvSpPr>
        <p:spPr>
          <a:xfrm>
            <a:off x="5953125" y="5029200"/>
            <a:ext cx="5381625" cy="685800"/>
          </a:xfrm>
          <a:prstGeom prst="roundRect">
            <a:avLst>
              <a:gd name="adj" fmla="val 30556"/>
            </a:avLst>
          </a:prstGeom>
          <a:solidFill>
            <a:srgbClr val="FFFFFF"/>
          </a:solidFill>
          <a:ln w="0">
            <a:noFill/>
          </a:ln>
        </p:spPr>
        <p:txBody>
          <a:bodyPr wrap="square" lIns="209550" tIns="76200" rIns="209550" bIns="7620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Si todo está marcado, nada destaca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29C1F10B-EB8B-433B-A36A-9078E034673F}"/>
              </a:ext>
            </a:extLst>
          </p:cNvPr>
          <p:cNvSpPr>
            <a:spLocks noGrp="1"/>
          </p:cNvSpPr>
          <p:nvPr/>
        </p:nvSpPr>
        <p:spPr>
          <a:xfrm>
            <a:off x="6953250" y="5857875"/>
            <a:ext cx="3429000" cy="400050"/>
          </a:xfrm>
          <a:prstGeom prst="roundRect">
            <a:avLst>
              <a:gd name="adj" fmla="val 42857"/>
            </a:avLst>
          </a:prstGeom>
          <a:solidFill>
            <a:srgbClr val="167C80"/>
          </a:solidFill>
          <a:ln w="0">
            <a:noFill/>
          </a:ln>
        </p:spPr>
        <p:txBody>
          <a:bodyPr lIns="114300" tIns="38100" rIns="114300" bIns="38100" anchor="ctr">
            <a:normAutofit fontScale="97733"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r:id="rId4"/>
              </a:rPr>
              <a:t>▶  Subrayado y esquema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10BFDEF-68F8-4B98-8F06-48DCC3CB0EA6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8 / 15</a:t>
            </a:r>
          </a:p>
        </p:txBody>
      </p:sp>
    </p:spTree>
    <p:extLst>
      <p:ext uri="{BB962C8B-B14F-4D97-AF65-F5344CB8AC3E}">
        <p14:creationId xmlns:p14="http://schemas.microsoft.com/office/powerpoint/2010/main" val="762231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39F00957-74CE-49C3-BA58-03271A0E2139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8003AB0-D650-41F3-B1C8-B9F133363EFC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5905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El mapa de ideas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2F15708-9C30-4748-A3ED-A0975B250DCE}"/>
              </a:ext>
            </a:extLst>
          </p:cNvPr>
          <p:cNvSpPr>
            <a:spLocks noGrp="1"/>
          </p:cNvSpPr>
          <p:nvPr/>
        </p:nvSpPr>
        <p:spPr>
          <a:xfrm>
            <a:off x="742950" y="2181225"/>
            <a:ext cx="147637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CENTRO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CF1B7A-3865-4EAB-8152-2543CDED49EA}"/>
              </a:ext>
            </a:extLst>
          </p:cNvPr>
          <p:cNvSpPr>
            <a:spLocks noGrp="1"/>
          </p:cNvSpPr>
          <p:nvPr/>
        </p:nvSpPr>
        <p:spPr>
          <a:xfrm>
            <a:off x="2362200" y="2181225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El tema principal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0998095-B434-4266-BEFD-DFC22AEBCF5C}"/>
              </a:ext>
            </a:extLst>
          </p:cNvPr>
          <p:cNvSpPr>
            <a:spLocks noGrp="1"/>
          </p:cNvSpPr>
          <p:nvPr/>
        </p:nvSpPr>
        <p:spPr>
          <a:xfrm>
            <a:off x="742950" y="2962275"/>
            <a:ext cx="147637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RAMAS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9098B9B-CDB4-4EAD-A178-6E9E04978A71}"/>
              </a:ext>
            </a:extLst>
          </p:cNvPr>
          <p:cNvSpPr>
            <a:spLocks noGrp="1"/>
          </p:cNvSpPr>
          <p:nvPr/>
        </p:nvSpPr>
        <p:spPr>
          <a:xfrm>
            <a:off x="2362200" y="2962275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Las ideas relacionadas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E3AD8B5-DE11-4DB6-B199-5457E45685D1}"/>
              </a:ext>
            </a:extLst>
          </p:cNvPr>
          <p:cNvSpPr>
            <a:spLocks noGrp="1"/>
          </p:cNvSpPr>
          <p:nvPr/>
        </p:nvSpPr>
        <p:spPr>
          <a:xfrm>
            <a:off x="742950" y="3743325"/>
            <a:ext cx="147637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PALABRAS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CC67290-2B0C-4BB0-8A75-6183B121F958}"/>
              </a:ext>
            </a:extLst>
          </p:cNvPr>
          <p:cNvSpPr>
            <a:spLocks noGrp="1"/>
          </p:cNvSpPr>
          <p:nvPr/>
        </p:nvSpPr>
        <p:spPr>
          <a:xfrm>
            <a:off x="2362200" y="3743325"/>
            <a:ext cx="3714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1626"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Pocas, claras y fáciles de recordar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253A048-9CFB-406F-9882-0C6B75E5981F}"/>
              </a:ext>
            </a:extLst>
          </p:cNvPr>
          <p:cNvSpPr>
            <a:spLocks noGrp="1"/>
          </p:cNvSpPr>
          <p:nvPr/>
        </p:nvSpPr>
        <p:spPr>
          <a:xfrm>
            <a:off x="742950" y="4629150"/>
            <a:ext cx="147637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COLOR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D1767AD-6ADF-4FAE-9137-A58543F34DD3}"/>
              </a:ext>
            </a:extLst>
          </p:cNvPr>
          <p:cNvSpPr>
            <a:spLocks noGrp="1"/>
          </p:cNvSpPr>
          <p:nvPr/>
        </p:nvSpPr>
        <p:spPr>
          <a:xfrm>
            <a:off x="2362200" y="4629150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Solo cuando ayuda a ordenar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rcRect l="1923" r="1923"/>
          <a:stretch>
            <a:fillRect/>
          </a:stretch>
        </p:blipFill>
        <p:spPr>
          <a:xfrm>
            <a:off x="6762750" y="895350"/>
            <a:ext cx="4762500" cy="4953000"/>
          </a:xfrm>
          <a:prstGeom prst="roundRect">
            <a:avLst>
              <a:gd name="adj" fmla="val 4800"/>
            </a:avLst>
          </a:prstGeom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137212FB-2233-4D0B-B854-CF502F4D4812}"/>
              </a:ext>
            </a:extLst>
          </p:cNvPr>
          <p:cNvSpPr>
            <a:spLocks noGrp="1"/>
          </p:cNvSpPr>
          <p:nvPr/>
        </p:nvSpPr>
        <p:spPr>
          <a:xfrm>
            <a:off x="6896100" y="5200650"/>
            <a:ext cx="4495800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95575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El mapa muestra cómo se conectan las ideas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B5372A49-D491-4FFB-B95E-FDA4D640F9E3}"/>
              </a:ext>
            </a:extLst>
          </p:cNvPr>
          <p:cNvSpPr>
            <a:spLocks noGrp="1"/>
          </p:cNvSpPr>
          <p:nvPr/>
        </p:nvSpPr>
        <p:spPr>
          <a:xfrm>
            <a:off x="1504950" y="5715000"/>
            <a:ext cx="4000500" cy="400050"/>
          </a:xfrm>
          <a:prstGeom prst="roundRect">
            <a:avLst>
              <a:gd name="adj" fmla="val 42857"/>
            </a:avLst>
          </a:prstGeom>
          <a:solidFill>
            <a:srgbClr val="F26B5B"/>
          </a:solidFill>
          <a:ln w="0">
            <a:noFill/>
          </a:ln>
        </p:spPr>
        <p:txBody>
          <a:bodyPr lIns="114300" tIns="38100" rIns="114300" bIns="38100" anchor="ctr">
            <a:normAutofit fontScale="97733"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r:id="rId4"/>
              </a:rPr>
              <a:t>▶  Cómo hacer un mapa mental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4BA5646-8064-4CC2-822A-50C0A8515D1D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9 / 15</a:t>
            </a:r>
          </a:p>
        </p:txBody>
      </p:sp>
    </p:spTree>
    <p:extLst>
      <p:ext uri="{BB962C8B-B14F-4D97-AF65-F5344CB8AC3E}">
        <p14:creationId xmlns:p14="http://schemas.microsoft.com/office/powerpoint/2010/main" val="1579276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rcRect l="2451" r="2451"/>
          <a:stretch>
            <a:fillRect/>
          </a:stretch>
        </p:blipFill>
        <p:spPr>
          <a:xfrm>
            <a:off x="609600" y="933450"/>
            <a:ext cx="4619625" cy="4857750"/>
          </a:xfrm>
          <a:prstGeom prst="roundRect">
            <a:avLst>
              <a:gd name="adj" fmla="val 4948"/>
            </a:avLst>
          </a:prstGeom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534D777D-F39B-45D4-B45B-ED7A1EA808E8}"/>
              </a:ext>
            </a:extLst>
          </p:cNvPr>
          <p:cNvSpPr>
            <a:spLocks noGrp="1"/>
          </p:cNvSpPr>
          <p:nvPr/>
        </p:nvSpPr>
        <p:spPr>
          <a:xfrm>
            <a:off x="742950" y="5143500"/>
            <a:ext cx="4352925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76997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Las tarjetas permiten practicar sin mirar la respuesta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0754B6C-9A13-4140-8916-4615FF62EDF7}"/>
              </a:ext>
            </a:extLst>
          </p:cNvPr>
          <p:cNvSpPr>
            <a:spLocks noGrp="1"/>
          </p:cNvSpPr>
          <p:nvPr/>
        </p:nvSpPr>
        <p:spPr>
          <a:xfrm>
            <a:off x="5905500" y="42862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EF6E5EE-B5A4-409F-868A-6BA9100DC093}"/>
              </a:ext>
            </a:extLst>
          </p:cNvPr>
          <p:cNvSpPr>
            <a:spLocks noGrp="1"/>
          </p:cNvSpPr>
          <p:nvPr/>
        </p:nvSpPr>
        <p:spPr>
          <a:xfrm>
            <a:off x="5905500" y="828675"/>
            <a:ext cx="54768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Tarjetas para recordar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6F7619F-D205-476A-8A23-FB8755398516}"/>
              </a:ext>
            </a:extLst>
          </p:cNvPr>
          <p:cNvSpPr>
            <a:spLocks noGrp="1"/>
          </p:cNvSpPr>
          <p:nvPr/>
        </p:nvSpPr>
        <p:spPr>
          <a:xfrm>
            <a:off x="5905500" y="2143125"/>
            <a:ext cx="1571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DELANTE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4A14D1D-A58E-4FE5-9E2C-60BAF8EA9B23}"/>
              </a:ext>
            </a:extLst>
          </p:cNvPr>
          <p:cNvSpPr>
            <a:spLocks noGrp="1"/>
          </p:cNvSpPr>
          <p:nvPr/>
        </p:nvSpPr>
        <p:spPr>
          <a:xfrm>
            <a:off x="7524750" y="2143125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Una pregunta o palabra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77F3D3F-C30A-4E7D-813D-9641F62BF6E6}"/>
              </a:ext>
            </a:extLst>
          </p:cNvPr>
          <p:cNvSpPr>
            <a:spLocks noGrp="1"/>
          </p:cNvSpPr>
          <p:nvPr/>
        </p:nvSpPr>
        <p:spPr>
          <a:xfrm>
            <a:off x="5905500" y="2924175"/>
            <a:ext cx="1571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DETRÁS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594FD93-B0B0-4FFB-9E0B-92C9ABA59FB0}"/>
              </a:ext>
            </a:extLst>
          </p:cNvPr>
          <p:cNvSpPr>
            <a:spLocks noGrp="1"/>
          </p:cNvSpPr>
          <p:nvPr/>
        </p:nvSpPr>
        <p:spPr>
          <a:xfrm>
            <a:off x="7524750" y="2924175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La respuesta breve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106BF80-642C-443B-B165-E0AB4C057D22}"/>
              </a:ext>
            </a:extLst>
          </p:cNvPr>
          <p:cNvSpPr>
            <a:spLocks noGrp="1"/>
          </p:cNvSpPr>
          <p:nvPr/>
        </p:nvSpPr>
        <p:spPr>
          <a:xfrm>
            <a:off x="5905500" y="3705225"/>
            <a:ext cx="15716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5750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AL REPASAR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7C80C32-DCEB-4730-A3D6-AEAB0E1C3ED0}"/>
              </a:ext>
            </a:extLst>
          </p:cNvPr>
          <p:cNvSpPr>
            <a:spLocks noGrp="1"/>
          </p:cNvSpPr>
          <p:nvPr/>
        </p:nvSpPr>
        <p:spPr>
          <a:xfrm>
            <a:off x="7524750" y="3705225"/>
            <a:ext cx="3810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Las difíciles vuelven antes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137A900-D55A-4B0B-8896-D00B6975995B}"/>
              </a:ext>
            </a:extLst>
          </p:cNvPr>
          <p:cNvSpPr>
            <a:spLocks noGrp="1"/>
          </p:cNvSpPr>
          <p:nvPr/>
        </p:nvSpPr>
        <p:spPr>
          <a:xfrm>
            <a:off x="5905500" y="4591050"/>
            <a:ext cx="1571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OTRO DÍA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B7283AC-7A65-47FD-AEF6-D4EFD8922694}"/>
              </a:ext>
            </a:extLst>
          </p:cNvPr>
          <p:cNvSpPr>
            <a:spLocks noGrp="1"/>
          </p:cNvSpPr>
          <p:nvPr/>
        </p:nvSpPr>
        <p:spPr>
          <a:xfrm>
            <a:off x="7524750" y="4591050"/>
            <a:ext cx="3810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Se mezclan para comprobar la memoria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086EFD7-B205-4AE8-A3F8-3B5BD4CF3983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10 / 15</a:t>
            </a:r>
          </a:p>
        </p:txBody>
      </p:sp>
    </p:spTree>
    <p:extLst>
      <p:ext uri="{BB962C8B-B14F-4D97-AF65-F5344CB8AC3E}">
        <p14:creationId xmlns:p14="http://schemas.microsoft.com/office/powerpoint/2010/main" val="1430464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A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2C38736F-151C-4EC4-BD4C-74484A1227E8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616F69E-7A4A-493A-89E1-B9D5E01328E9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60007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Explicar para comprender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9CB563F-E1B3-4722-AB71-6F1AC6D98A4A}"/>
              </a:ext>
            </a:extLst>
          </p:cNvPr>
          <p:cNvSpPr>
            <a:spLocks noGrp="1"/>
          </p:cNvSpPr>
          <p:nvPr/>
        </p:nvSpPr>
        <p:spPr>
          <a:xfrm>
            <a:off x="723900" y="2171700"/>
            <a:ext cx="2238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8874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CIERRA EL LIBRO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94BDCE5-5B1A-4EF0-A976-E7761BD16812}"/>
              </a:ext>
            </a:extLst>
          </p:cNvPr>
          <p:cNvSpPr>
            <a:spLocks noGrp="1"/>
          </p:cNvSpPr>
          <p:nvPr/>
        </p:nvSpPr>
        <p:spPr>
          <a:xfrm>
            <a:off x="3143250" y="2171700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593"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y cuenta el tema con palabras sencillas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24632DD-1B41-4CD9-9F1F-3C121C673434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2238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SI TE ATASCAS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F9B7E4-70A2-4168-8A09-C19CF20C7A5C}"/>
              </a:ext>
            </a:extLst>
          </p:cNvPr>
          <p:cNvSpPr>
            <a:spLocks noGrp="1"/>
          </p:cNvSpPr>
          <p:nvPr/>
        </p:nvSpPr>
        <p:spPr>
          <a:xfrm>
            <a:off x="3143250" y="3143250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593"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has encontrado una parte que debes revisar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E169EA8-4F84-4B89-979C-DD4E97DBBBEA}"/>
              </a:ext>
            </a:extLst>
          </p:cNvPr>
          <p:cNvSpPr>
            <a:spLocks noGrp="1"/>
          </p:cNvSpPr>
          <p:nvPr/>
        </p:nvSpPr>
        <p:spPr>
          <a:xfrm>
            <a:off x="723900" y="4114800"/>
            <a:ext cx="22383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0874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VUELVE A PROBAR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3809D39-F33D-42AB-9418-54CD1AEC6832}"/>
              </a:ext>
            </a:extLst>
          </p:cNvPr>
          <p:cNvSpPr>
            <a:spLocks noGrp="1"/>
          </p:cNvSpPr>
          <p:nvPr/>
        </p:nvSpPr>
        <p:spPr>
          <a:xfrm>
            <a:off x="3143250" y="4114800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hasta explicarlo sin ayuda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BD187AA3-0B65-4EBC-9D2E-29FF035EAEBE}"/>
              </a:ext>
            </a:extLst>
          </p:cNvPr>
          <p:cNvSpPr>
            <a:spLocks noGrp="1"/>
          </p:cNvSpPr>
          <p:nvPr/>
        </p:nvSpPr>
        <p:spPr>
          <a:xfrm>
            <a:off x="723900" y="5238750"/>
            <a:ext cx="5848350" cy="685800"/>
          </a:xfrm>
          <a:prstGeom prst="roundRect">
            <a:avLst>
              <a:gd name="adj" fmla="val 30556"/>
            </a:avLst>
          </a:prstGeom>
          <a:solidFill>
            <a:srgbClr val="FFFFFF"/>
          </a:solidFill>
          <a:ln w="0">
            <a:noFill/>
          </a:ln>
        </p:spPr>
        <p:txBody>
          <a:bodyPr wrap="square" lIns="209550" tIns="76200" rIns="209550" bIns="76200" anchor="ctr">
            <a:normAutofit fontScale="98439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Prueba del minuto: explica una idea sin mirar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rcRect l="6110" r="6110"/>
          <a:stretch>
            <a:fillRect/>
          </a:stretch>
        </p:blipFill>
        <p:spPr>
          <a:xfrm>
            <a:off x="7191375" y="914400"/>
            <a:ext cx="4333875" cy="4953000"/>
          </a:xfrm>
          <a:prstGeom prst="roundRect">
            <a:avLst>
              <a:gd name="adj" fmla="val 5275"/>
            </a:avLst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29D2E62-72DA-42F0-A4DE-2F265DE67090}"/>
              </a:ext>
            </a:extLst>
          </p:cNvPr>
          <p:cNvSpPr>
            <a:spLocks noGrp="1"/>
          </p:cNvSpPr>
          <p:nvPr/>
        </p:nvSpPr>
        <p:spPr>
          <a:xfrm>
            <a:off x="7324725" y="5219700"/>
            <a:ext cx="4067175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74219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Explicar descubre qué entiendes y qué debes repasar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F384550-DBA8-436F-AC5E-A38BE212A302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11 / 15</a:t>
            </a:r>
          </a:p>
        </p:txBody>
      </p:sp>
    </p:spTree>
    <p:extLst>
      <p:ext uri="{BB962C8B-B14F-4D97-AF65-F5344CB8AC3E}">
        <p14:creationId xmlns:p14="http://schemas.microsoft.com/office/powerpoint/2010/main" val="1847450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9B3E341E-9B3F-4E26-ADE8-6ACEF2E5C102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7052486-F97A-4DB4-92C4-AF5859823F6C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7239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Tiempo de estudio y descansos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rcRect t="7353" b="7353"/>
          <a:stretch>
            <a:fillRect/>
          </a:stretch>
        </p:blipFill>
        <p:spPr>
          <a:xfrm>
            <a:off x="666750" y="2047875"/>
            <a:ext cx="3238500" cy="2762250"/>
          </a:xfrm>
          <a:prstGeom prst="roundRect">
            <a:avLst>
              <a:gd name="adj" fmla="val 8276"/>
            </a:avLst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FA3088F-45E5-4C87-A37E-674156E97751}"/>
              </a:ext>
            </a:extLst>
          </p:cNvPr>
          <p:cNvSpPr>
            <a:spLocks noGrp="1"/>
          </p:cNvSpPr>
          <p:nvPr/>
        </p:nvSpPr>
        <p:spPr>
          <a:xfrm>
            <a:off x="800100" y="4162425"/>
            <a:ext cx="2971800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Bloque de atención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rcRect t="7489" b="7489"/>
          <a:stretch>
            <a:fillRect/>
          </a:stretch>
        </p:blipFill>
        <p:spPr>
          <a:xfrm>
            <a:off x="8286750" y="2047875"/>
            <a:ext cx="3238500" cy="2762250"/>
          </a:xfrm>
          <a:prstGeom prst="roundRect">
            <a:avLst>
              <a:gd name="adj" fmla="val 8276"/>
            </a:avLst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4156B73-952B-4752-82F4-709B0E8B4F7C}"/>
              </a:ext>
            </a:extLst>
          </p:cNvPr>
          <p:cNvSpPr>
            <a:spLocks noGrp="1"/>
          </p:cNvSpPr>
          <p:nvPr/>
        </p:nvSpPr>
        <p:spPr>
          <a:xfrm>
            <a:off x="8420100" y="4162425"/>
            <a:ext cx="2971800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Pausa activa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977EBCC-36DC-4177-9659-C9D515757A8C}"/>
              </a:ext>
            </a:extLst>
          </p:cNvPr>
          <p:cNvSpPr>
            <a:spLocks noGrp="1"/>
          </p:cNvSpPr>
          <p:nvPr/>
        </p:nvSpPr>
        <p:spPr>
          <a:xfrm>
            <a:off x="4552950" y="2000250"/>
            <a:ext cx="309562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645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645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AB7FBE6-6807-4AAD-9339-897B5AB512F8}"/>
              </a:ext>
            </a:extLst>
          </p:cNvPr>
          <p:cNvSpPr>
            <a:spLocks noGrp="1"/>
          </p:cNvSpPr>
          <p:nvPr/>
        </p:nvSpPr>
        <p:spPr>
          <a:xfrm>
            <a:off x="4552950" y="3143250"/>
            <a:ext cx="3095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minutos de atención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BEA427F-3C48-4345-A450-5C1FCB668B2F}"/>
              </a:ext>
            </a:extLst>
          </p:cNvPr>
          <p:cNvSpPr>
            <a:spLocks noGrp="1"/>
          </p:cNvSpPr>
          <p:nvPr/>
        </p:nvSpPr>
        <p:spPr>
          <a:xfrm>
            <a:off x="4552950" y="3886200"/>
            <a:ext cx="30956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4650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11FD4CF-A13A-4E44-A439-384AB218E1B4}"/>
              </a:ext>
            </a:extLst>
          </p:cNvPr>
          <p:cNvSpPr>
            <a:spLocks noGrp="1"/>
          </p:cNvSpPr>
          <p:nvPr/>
        </p:nvSpPr>
        <p:spPr>
          <a:xfrm>
            <a:off x="4552950" y="4695825"/>
            <a:ext cx="3095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minutos de descanso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D07F8BE-BAE3-470F-BAF7-99DF0395BD59}"/>
              </a:ext>
            </a:extLst>
          </p:cNvPr>
          <p:cNvSpPr>
            <a:spLocks noGrp="1"/>
          </p:cNvSpPr>
          <p:nvPr/>
        </p:nvSpPr>
        <p:spPr>
          <a:xfrm>
            <a:off x="1809750" y="5543550"/>
            <a:ext cx="85725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Puedes ajustar los tiempos. Durante la pausa, muévete, bebe agua y descansa la vista.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77B438B-52FA-48EB-AC84-C97336CCB02D}"/>
              </a:ext>
            </a:extLst>
          </p:cNvPr>
          <p:cNvSpPr>
            <a:spLocks noGrp="1"/>
          </p:cNvSpPr>
          <p:nvPr/>
        </p:nvSpPr>
        <p:spPr>
          <a:xfrm>
            <a:off x="8191500" y="1190625"/>
            <a:ext cx="3333750" cy="400050"/>
          </a:xfrm>
          <a:prstGeom prst="roundRect">
            <a:avLst>
              <a:gd name="adj" fmla="val 42857"/>
            </a:avLst>
          </a:prstGeom>
          <a:solidFill>
            <a:srgbClr val="F26B5B"/>
          </a:solidFill>
          <a:ln w="0">
            <a:noFill/>
          </a:ln>
        </p:spPr>
        <p:txBody>
          <a:bodyPr lIns="114300" tIns="38100" rIns="114300" bIns="38100" anchor="ctr">
            <a:normAutofit fontScale="82187"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r:id="rId5"/>
              </a:rPr>
              <a:t>▶  Pomodoro adaptado para niños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F5FE31D-9AF4-4EBE-9AC0-DFBDE013FB68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12 / 15</a:t>
            </a:r>
          </a:p>
        </p:txBody>
      </p:sp>
    </p:spTree>
    <p:extLst>
      <p:ext uri="{BB962C8B-B14F-4D97-AF65-F5344CB8AC3E}">
        <p14:creationId xmlns:p14="http://schemas.microsoft.com/office/powerpoint/2010/main" val="1860274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CE6289B4-51CF-4301-8BAC-06F5022B5A2E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9542140-13E1-4CFE-91FB-5F1515A0960A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5334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Trucos de memoria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353D3C2-818A-4469-9996-125955EF2BEB}"/>
              </a:ext>
            </a:extLst>
          </p:cNvPr>
          <p:cNvSpPr>
            <a:spLocks noGrp="1"/>
          </p:cNvSpPr>
          <p:nvPr/>
        </p:nvSpPr>
        <p:spPr>
          <a:xfrm>
            <a:off x="704850" y="2190750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RELACIONA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13EE26-FBF2-4D5E-8B0E-AB66B7B8524D}"/>
              </a:ext>
            </a:extLst>
          </p:cNvPr>
          <p:cNvSpPr>
            <a:spLocks noGrp="1"/>
          </p:cNvSpPr>
          <p:nvPr/>
        </p:nvSpPr>
        <p:spPr>
          <a:xfrm>
            <a:off x="2628900" y="2190750"/>
            <a:ext cx="39052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Une la idea nueva con algo que ya conoces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39BA8A-E373-4E64-AA63-AC77F5519D56}"/>
              </a:ext>
            </a:extLst>
          </p:cNvPr>
          <p:cNvSpPr>
            <a:spLocks noGrp="1"/>
          </p:cNvSpPr>
          <p:nvPr/>
        </p:nvSpPr>
        <p:spPr>
          <a:xfrm>
            <a:off x="704850" y="3162300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IMAGINA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410E1C8-19D6-4768-A574-F3C58EDD2FE0}"/>
              </a:ext>
            </a:extLst>
          </p:cNvPr>
          <p:cNvSpPr>
            <a:spLocks noGrp="1"/>
          </p:cNvSpPr>
          <p:nvPr/>
        </p:nvSpPr>
        <p:spPr>
          <a:xfrm>
            <a:off x="2628900" y="3162300"/>
            <a:ext cx="39052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Crea una imagen curiosa o exagerada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285C735-1047-46D4-B731-4D3FF83C8EB9}"/>
              </a:ext>
            </a:extLst>
          </p:cNvPr>
          <p:cNvSpPr>
            <a:spLocks noGrp="1"/>
          </p:cNvSpPr>
          <p:nvPr/>
        </p:nvSpPr>
        <p:spPr>
          <a:xfrm>
            <a:off x="704850" y="4133850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AGRUPA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CA2A370-E144-4EAB-A6CD-0D20090F8ED6}"/>
              </a:ext>
            </a:extLst>
          </p:cNvPr>
          <p:cNvSpPr>
            <a:spLocks noGrp="1"/>
          </p:cNvSpPr>
          <p:nvPr/>
        </p:nvSpPr>
        <p:spPr>
          <a:xfrm>
            <a:off x="2628900" y="4133850"/>
            <a:ext cx="39052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Ordena los datos en grupos pequeños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B9173513-6E34-45DE-B299-DAA85A6FFE75}"/>
              </a:ext>
            </a:extLst>
          </p:cNvPr>
          <p:cNvSpPr>
            <a:spLocks noGrp="1"/>
          </p:cNvSpPr>
          <p:nvPr/>
        </p:nvSpPr>
        <p:spPr>
          <a:xfrm>
            <a:off x="704850" y="5286375"/>
            <a:ext cx="5829300" cy="685800"/>
          </a:xfrm>
          <a:prstGeom prst="roundRect">
            <a:avLst>
              <a:gd name="adj" fmla="val 30556"/>
            </a:avLst>
          </a:prstGeom>
          <a:solidFill>
            <a:srgbClr val="FFFFFF"/>
          </a:solidFill>
          <a:ln w="0">
            <a:noFill/>
          </a:ln>
        </p:spPr>
        <p:txBody>
          <a:bodyPr wrap="square" lIns="209550" tIns="76200" rIns="209550" bIns="76200" anchor="ctr">
            <a:normAutofit fontScale="75604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Cuanto más personal sea el truco, más fácil será recordarlo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rcRect l="5910" r="5910"/>
          <a:stretch>
            <a:fillRect/>
          </a:stretch>
        </p:blipFill>
        <p:spPr>
          <a:xfrm>
            <a:off x="7143750" y="914400"/>
            <a:ext cx="4381500" cy="4953000"/>
          </a:xfrm>
          <a:prstGeom prst="roundRect">
            <a:avLst>
              <a:gd name="adj" fmla="val 5217"/>
            </a:avLst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A764397-BD4C-4B78-BAB8-DE2707DD2EE4}"/>
              </a:ext>
            </a:extLst>
          </p:cNvPr>
          <p:cNvSpPr>
            <a:spLocks noGrp="1"/>
          </p:cNvSpPr>
          <p:nvPr/>
        </p:nvSpPr>
        <p:spPr>
          <a:xfrm>
            <a:off x="7277100" y="5219700"/>
            <a:ext cx="4114800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82636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Una imagen curiosa puede facilitar el recuerdo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8CD9D25-6BBB-495A-900C-6D5444A777B1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13 / 15</a:t>
            </a:r>
          </a:p>
        </p:txBody>
      </p:sp>
    </p:spTree>
    <p:extLst>
      <p:ext uri="{BB962C8B-B14F-4D97-AF65-F5344CB8AC3E}">
        <p14:creationId xmlns:p14="http://schemas.microsoft.com/office/powerpoint/2010/main" val="2081073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B4BBDD51-0CA0-4F0E-8A84-DFE447E70C6C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DDF1EEA-7ADC-4DDB-8444-5266E7547FD7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6667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8000"/>
              </a:lnSpc>
              <a:buNone/>
              <a:def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7324D"/>
                </a:solidFill>
                <a:latin typeface="DejaVu Sans"/>
                <a:ea typeface="DejaVu Sans"/>
                <a:cs typeface="DejaVu Sans"/>
              </a:rPr>
              <a:t>Antes y durante el examen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rcRect t="6667" b="6667"/>
          <a:stretch>
            <a:fillRect/>
          </a:stretch>
        </p:blipFill>
        <p:spPr>
          <a:xfrm>
            <a:off x="666750" y="2000250"/>
            <a:ext cx="2857500" cy="2476500"/>
          </a:xfrm>
          <a:prstGeom prst="roundRect">
            <a:avLst>
              <a:gd name="adj" fmla="val 9231"/>
            </a:avLst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91D66B0-41F3-4C63-B38E-C9313B837A41}"/>
              </a:ext>
            </a:extLst>
          </p:cNvPr>
          <p:cNvSpPr>
            <a:spLocks noGrp="1"/>
          </p:cNvSpPr>
          <p:nvPr/>
        </p:nvSpPr>
        <p:spPr>
          <a:xfrm>
            <a:off x="800100" y="3829050"/>
            <a:ext cx="2590800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99356"/>
          </a:bodyPr>
          <a:lstStyle/>
          <a:p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Comprueba lo que sabes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rcRect t="6528" b="6528"/>
          <a:stretch>
            <a:fillRect/>
          </a:stretch>
        </p:blipFill>
        <p:spPr>
          <a:xfrm>
            <a:off x="8667750" y="2000250"/>
            <a:ext cx="2857500" cy="2476500"/>
          </a:xfrm>
          <a:prstGeom prst="roundRect">
            <a:avLst>
              <a:gd name="adj" fmla="val 9231"/>
            </a:avLst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438A47A-C021-4015-BA77-2658D9A56791}"/>
              </a:ext>
            </a:extLst>
          </p:cNvPr>
          <p:cNvSpPr>
            <a:spLocks noGrp="1"/>
          </p:cNvSpPr>
          <p:nvPr/>
        </p:nvSpPr>
        <p:spPr>
          <a:xfrm>
            <a:off x="8801100" y="3829050"/>
            <a:ext cx="2590800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Recupera la calma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6C0FFC1-FDC5-421C-889F-96B4F0951D09}"/>
              </a:ext>
            </a:extLst>
          </p:cNvPr>
          <p:cNvSpPr>
            <a:spLocks noGrp="1"/>
          </p:cNvSpPr>
          <p:nvPr/>
        </p:nvSpPr>
        <p:spPr>
          <a:xfrm>
            <a:off x="4019550" y="2076450"/>
            <a:ext cx="157162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025" b="1">
                <a:solidFill>
                  <a:srgbClr val="F26B5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26B5B"/>
                </a:solidFill>
                <a:latin typeface="DejaVu Sans"/>
                <a:ea typeface="DejaVu Sans"/>
                <a:cs typeface="DejaVu Sans"/>
              </a:rPr>
              <a:t>ANTES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5B1B510-C2F5-497E-A317-C0550E9C772E}"/>
              </a:ext>
            </a:extLst>
          </p:cNvPr>
          <p:cNvSpPr>
            <a:spLocks noGrp="1"/>
          </p:cNvSpPr>
          <p:nvPr/>
        </p:nvSpPr>
        <p:spPr>
          <a:xfrm>
            <a:off x="4019550" y="2552700"/>
            <a:ext cx="40957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Hazte preguntas sin mirar. Revisa los errores y vuelve a intentarlo.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62A47BC-4931-46C0-B3A1-BD5331598C32}"/>
              </a:ext>
            </a:extLst>
          </p:cNvPr>
          <p:cNvSpPr>
            <a:spLocks noGrp="1"/>
          </p:cNvSpPr>
          <p:nvPr/>
        </p:nvSpPr>
        <p:spPr>
          <a:xfrm>
            <a:off x="4019550" y="3943350"/>
            <a:ext cx="157162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025" b="1">
                <a:solidFill>
                  <a:srgbClr val="167C8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67C80"/>
                </a:solidFill>
                <a:latin typeface="DejaVu Sans"/>
                <a:ea typeface="DejaVu Sans"/>
                <a:cs typeface="DejaVu Sans"/>
              </a:rPr>
              <a:t>DURANTE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1F6487-776C-4D3B-B828-50B24F22E952}"/>
              </a:ext>
            </a:extLst>
          </p:cNvPr>
          <p:cNvSpPr>
            <a:spLocks noGrp="1"/>
          </p:cNvSpPr>
          <p:nvPr/>
        </p:nvSpPr>
        <p:spPr>
          <a:xfrm>
            <a:off x="4019550" y="4419600"/>
            <a:ext cx="40957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3443"/>
                </a:solidFill>
                <a:latin typeface="DejaVu Sans"/>
                <a:ea typeface="DejaVu Sans"/>
                <a:cs typeface="DejaVu Sans"/>
              </a:rPr>
              <a:t>Lee bien las instrucciones. Empieza por lo que sabes. Si te bloqueas, respira despacio.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A3A7A3B-32F3-47CE-8D4D-C5DC067BCEFA}"/>
              </a:ext>
            </a:extLst>
          </p:cNvPr>
          <p:cNvSpPr>
            <a:spLocks noGrp="1"/>
          </p:cNvSpPr>
          <p:nvPr/>
        </p:nvSpPr>
        <p:spPr>
          <a:xfrm>
            <a:off x="4210050" y="5857875"/>
            <a:ext cx="3714750" cy="400050"/>
          </a:xfrm>
          <a:prstGeom prst="roundRect">
            <a:avLst>
              <a:gd name="adj" fmla="val 42857"/>
            </a:avLst>
          </a:prstGeom>
          <a:solidFill>
            <a:srgbClr val="F26B5B"/>
          </a:solidFill>
          <a:ln w="0">
            <a:noFill/>
          </a:ln>
        </p:spPr>
        <p:txBody>
          <a:bodyPr lIns="114300" tIns="38100" rIns="114300" bIns="38100" anchor="ctr">
            <a:normAutofit fontScale="74217"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r:id="rId5"/>
              </a:rPr>
              <a:t>▶  Calma y concentración en los exámenes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14A3CD3-D28D-4036-A3F1-1239C9BA6BAF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14 / 15</a:t>
            </a:r>
          </a:p>
        </p:txBody>
      </p:sp>
    </p:spTree>
    <p:extLst>
      <p:ext uri="{BB962C8B-B14F-4D97-AF65-F5344CB8AC3E}">
        <p14:creationId xmlns:p14="http://schemas.microsoft.com/office/powerpoint/2010/main" val="1134346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2AA5CC4E-CADC-4918-B0EF-893BED857482}"/>
              </a:ext>
            </a:extLst>
          </p:cNvPr>
          <p:cNvSpPr>
            <a:spLocks noGrp="1"/>
          </p:cNvSpPr>
          <p:nvPr/>
        </p:nvSpPr>
        <p:spPr>
          <a:xfrm>
            <a:off x="590550" y="400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F5462EF-F7F0-47C3-BB59-690D2EAA5B01}"/>
              </a:ext>
            </a:extLst>
          </p:cNvPr>
          <p:cNvSpPr>
            <a:spLocks noGrp="1"/>
          </p:cNvSpPr>
          <p:nvPr/>
        </p:nvSpPr>
        <p:spPr>
          <a:xfrm>
            <a:off x="590550" y="800100"/>
            <a:ext cx="5905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8000"/>
              </a:lnSpc>
              <a:buNone/>
              <a:def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Mi plan personal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F4A24F0-6F7D-4F06-825B-167192BAD1BB}"/>
              </a:ext>
            </a:extLst>
          </p:cNvPr>
          <p:cNvSpPr>
            <a:spLocks noGrp="1"/>
          </p:cNvSpPr>
          <p:nvPr/>
        </p:nvSpPr>
        <p:spPr>
          <a:xfrm>
            <a:off x="704850" y="2143125"/>
            <a:ext cx="2333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CFEDE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CFEDE5"/>
                </a:solidFill>
                <a:latin typeface="DejaVu Sans"/>
                <a:ea typeface="DejaVu Sans"/>
                <a:cs typeface="DejaVu Sans"/>
              </a:rPr>
              <a:t>Hoy estudiaré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B0D67C6-516B-478E-911F-91928AEAFDDF}"/>
              </a:ext>
            </a:extLst>
          </p:cNvPr>
          <p:cNvSpPr>
            <a:spLocks noGrp="1"/>
          </p:cNvSpPr>
          <p:nvPr/>
        </p:nvSpPr>
        <p:spPr>
          <a:xfrm>
            <a:off x="3048000" y="2143125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____________________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3CF4CA1-F2D7-4977-9ED6-C6FDBEF89CDE}"/>
              </a:ext>
            </a:extLst>
          </p:cNvPr>
          <p:cNvSpPr>
            <a:spLocks noGrp="1"/>
          </p:cNvSpPr>
          <p:nvPr/>
        </p:nvSpPr>
        <p:spPr>
          <a:xfrm>
            <a:off x="704850" y="2905125"/>
            <a:ext cx="2333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CFEDE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CFEDE5"/>
                </a:solidFill>
                <a:latin typeface="DejaVu Sans"/>
                <a:ea typeface="DejaVu Sans"/>
                <a:cs typeface="DejaVu Sans"/>
              </a:rPr>
              <a:t>Empezaré a las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D139EB3-0939-4C62-904F-F8AB7457A629}"/>
              </a:ext>
            </a:extLst>
          </p:cNvPr>
          <p:cNvSpPr>
            <a:spLocks noGrp="1"/>
          </p:cNvSpPr>
          <p:nvPr/>
        </p:nvSpPr>
        <p:spPr>
          <a:xfrm>
            <a:off x="3048000" y="2905125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____________________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2FA0913-164B-4F2A-B9A0-047B40FB038E}"/>
              </a:ext>
            </a:extLst>
          </p:cNvPr>
          <p:cNvSpPr>
            <a:spLocks noGrp="1"/>
          </p:cNvSpPr>
          <p:nvPr/>
        </p:nvSpPr>
        <p:spPr>
          <a:xfrm>
            <a:off x="704850" y="3667125"/>
            <a:ext cx="2333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686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CFEDE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CFEDE5"/>
                </a:solidFill>
                <a:latin typeface="DejaVu Sans"/>
                <a:ea typeface="DejaVu Sans"/>
                <a:cs typeface="DejaVu Sans"/>
              </a:rPr>
              <a:t>Trabajaré durante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8CFD00D-8D1F-4D42-9BE9-89791A270146}"/>
              </a:ext>
            </a:extLst>
          </p:cNvPr>
          <p:cNvSpPr>
            <a:spLocks noGrp="1"/>
          </p:cNvSpPr>
          <p:nvPr/>
        </p:nvSpPr>
        <p:spPr>
          <a:xfrm>
            <a:off x="3048000" y="3667125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____________________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81D89C7-3866-414D-84B1-F0EE5A9EABAE}"/>
              </a:ext>
            </a:extLst>
          </p:cNvPr>
          <p:cNvSpPr>
            <a:spLocks noGrp="1"/>
          </p:cNvSpPr>
          <p:nvPr/>
        </p:nvSpPr>
        <p:spPr>
          <a:xfrm>
            <a:off x="704850" y="4429125"/>
            <a:ext cx="2333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0810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CFEDE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CFEDE5"/>
                </a:solidFill>
                <a:latin typeface="DejaVu Sans"/>
                <a:ea typeface="DejaVu Sans"/>
                <a:cs typeface="DejaVu Sans"/>
              </a:rPr>
              <a:t>Lo comprobaré con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4C591CD-B59F-46C6-9FCB-7DF51C9DA995}"/>
              </a:ext>
            </a:extLst>
          </p:cNvPr>
          <p:cNvSpPr>
            <a:spLocks noGrp="1"/>
          </p:cNvSpPr>
          <p:nvPr/>
        </p:nvSpPr>
        <p:spPr>
          <a:xfrm>
            <a:off x="3048000" y="4429125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____________________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9677929-4327-4AF9-A001-3C94AC107D42}"/>
              </a:ext>
            </a:extLst>
          </p:cNvPr>
          <p:cNvSpPr>
            <a:spLocks noGrp="1"/>
          </p:cNvSpPr>
          <p:nvPr/>
        </p:nvSpPr>
        <p:spPr>
          <a:xfrm>
            <a:off x="704850" y="5476875"/>
            <a:ext cx="2381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F3B43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3B43F"/>
                </a:solidFill>
                <a:latin typeface="DejaVu Sans"/>
                <a:ea typeface="DejaVu Sans"/>
                <a:cs typeface="DejaVu Sans"/>
              </a:rPr>
              <a:t>RETO DE 7 DÍAS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8D6EE27-E6D5-4885-9496-3E0E3FD850DF}"/>
              </a:ext>
            </a:extLst>
          </p:cNvPr>
          <p:cNvSpPr>
            <a:spLocks noGrp="1"/>
          </p:cNvSpPr>
          <p:nvPr/>
        </p:nvSpPr>
        <p:spPr>
          <a:xfrm>
            <a:off x="3086100" y="5476875"/>
            <a:ext cx="4000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Marca una estrella cada día que cumplas tu plan</a:t>
            </a: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3"/>
          <a:srcRect l="11712" r="11712"/>
          <a:stretch>
            <a:fillRect/>
          </a:stretch>
        </p:blipFill>
        <p:spPr>
          <a:xfrm>
            <a:off x="7477125" y="666750"/>
            <a:ext cx="4048125" cy="5286375"/>
          </a:xfrm>
          <a:prstGeom prst="roundRect">
            <a:avLst>
              <a:gd name="adj" fmla="val 5647"/>
            </a:avLst>
          </a:prstGeom>
        </p:spPr>
      </p:pic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5B6C7897-30CA-4BB1-9789-989C6D21E58B}"/>
              </a:ext>
            </a:extLst>
          </p:cNvPr>
          <p:cNvSpPr>
            <a:spLocks noGrp="1"/>
          </p:cNvSpPr>
          <p:nvPr/>
        </p:nvSpPr>
        <p:spPr>
          <a:xfrm>
            <a:off x="7610475" y="5305425"/>
            <a:ext cx="3781425" cy="514350"/>
          </a:xfrm>
          <a:prstGeom prst="roundRect">
            <a:avLst>
              <a:gd name="adj" fmla="val 29630"/>
            </a:avLst>
          </a:prstGeom>
          <a:solidFill>
            <a:srgbClr val="17324D"/>
          </a:solidFill>
          <a:ln w="0">
            <a:noFill/>
          </a:ln>
        </p:spPr>
        <p:txBody>
          <a:bodyPr wrap="square" lIns="133350" tIns="47625" rIns="133350" bIns="47625" anchor="ctr">
            <a:normAutofit fontScale="86375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Celebramos el progreso, no la perfección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5794180-A516-4977-A6CB-1CA7A75FABFE}"/>
              </a:ext>
            </a:extLst>
          </p:cNvPr>
          <p:cNvSpPr>
            <a:spLocks noGrp="1"/>
          </p:cNvSpPr>
          <p:nvPr/>
        </p:nvSpPr>
        <p:spPr>
          <a:xfrm>
            <a:off x="10572750" y="6438900"/>
            <a:ext cx="100012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8000"/>
              </a:lnSpc>
              <a:buNone/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15 / 15</a:t>
            </a:r>
          </a:p>
        </p:txBody>
      </p:sp>
    </p:spTree>
    <p:extLst>
      <p:ext uri="{BB962C8B-B14F-4D97-AF65-F5344CB8AC3E}">
        <p14:creationId xmlns:p14="http://schemas.microsoft.com/office/powerpoint/2010/main" val="156803501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1070</Words>
  <Application>Microsoft Office PowerPoint</Application>
  <DocSecurity>0</DocSecurity>
  <PresentationFormat>Panorámica</PresentationFormat>
  <Paragraphs>188</Paragraphs>
  <Slides>24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Calibri</vt:lpstr>
      <vt:lpstr>DejaVu Sans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Teresa Gómez Sánchez</cp:lastModifiedBy>
  <cp:revision>3</cp:revision>
  <dcterms:created xsi:type="dcterms:W3CDTF">2026-09-16T12:25:45Z</dcterms:created>
  <dcterms:modified xsi:type="dcterms:W3CDTF">2026-09-23T08:59:45Z</dcterms:modified>
</cp:coreProperties>
</file>